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94" r:id="rId2"/>
  </p:sldMasterIdLst>
  <p:notesMasterIdLst>
    <p:notesMasterId r:id="rId27"/>
  </p:notesMasterIdLst>
  <p:sldIdLst>
    <p:sldId id="2147375512" r:id="rId3"/>
    <p:sldId id="2147375516" r:id="rId4"/>
    <p:sldId id="2147375540" r:id="rId5"/>
    <p:sldId id="2147375521" r:id="rId6"/>
    <p:sldId id="2147375514" r:id="rId7"/>
    <p:sldId id="2147375525" r:id="rId8"/>
    <p:sldId id="2147375522" r:id="rId9"/>
    <p:sldId id="2147375517" r:id="rId10"/>
    <p:sldId id="2147375518" r:id="rId11"/>
    <p:sldId id="2134808669" r:id="rId12"/>
    <p:sldId id="2147375541" r:id="rId13"/>
    <p:sldId id="2134808667" r:id="rId14"/>
    <p:sldId id="2147375547" r:id="rId15"/>
    <p:sldId id="2147375548" r:id="rId16"/>
    <p:sldId id="2134808673" r:id="rId17"/>
    <p:sldId id="2147375543" r:id="rId18"/>
    <p:sldId id="2147375545" r:id="rId19"/>
    <p:sldId id="2147375544" r:id="rId20"/>
    <p:sldId id="2134808677" r:id="rId21"/>
    <p:sldId id="2134808676" r:id="rId22"/>
    <p:sldId id="2134808674" r:id="rId23"/>
    <p:sldId id="2147375546" r:id="rId24"/>
    <p:sldId id="278" r:id="rId25"/>
    <p:sldId id="1656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55" name="Google Shape;25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7718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329" name="Google Shape;329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4895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338" name="Google Shape;338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0177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338" name="Google Shape;338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4458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345" name="Google Shape;345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7841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55" name="Google Shape;25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5363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329" name="Google Shape;329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6203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329" name="Google Shape;329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1342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329" name="Google Shape;329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1889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260" name="Google Shape;260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0306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260" name="Google Shape;260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514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260" name="Google Shape;260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166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329" name="Google Shape;329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639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ED21F1D-B07A-E841-BC11-02CD87C722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405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13594-C370-9A42-9B94-B2F28EA71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974" y="1348741"/>
            <a:ext cx="7286486" cy="20628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50" b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25E53-2504-6547-A2A0-7F2338C97B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4974" y="3552449"/>
            <a:ext cx="4626953" cy="1125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0" i="0" spc="225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Lato" panose="020F0502020204030203" pitchFamily="34" charset="0"/>
              </a:defRPr>
            </a:lvl1pPr>
            <a:lvl2pPr marL="34286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38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08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E45F9-4189-C00C-4FBF-C44083A63929}"/>
              </a:ext>
            </a:extLst>
          </p:cNvPr>
          <p:cNvSpPr txBox="1"/>
          <p:nvPr userDrawn="1"/>
        </p:nvSpPr>
        <p:spPr>
          <a:xfrm>
            <a:off x="4472609" y="4928040"/>
            <a:ext cx="462500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700" b="1" dirty="0">
                <a:solidFill>
                  <a:schemeClr val="bg1"/>
                </a:solidFill>
              </a:rPr>
              <a:t>© Gia R. Nathan   gn1188@nhusd.k12.ca.us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0A3EA-DBF5-74DA-8EC1-33FE35EA9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2406" y="235527"/>
            <a:ext cx="1699923" cy="20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01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Line_Title_Only-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82BCA6-035A-7144-9EFA-8A2C9DB477F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64008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Only – Dark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C1B4-25B7-5744-81CB-4B0F903D4D1A}"/>
              </a:ext>
            </a:extLst>
          </p:cNvPr>
          <p:cNvSpPr txBox="1"/>
          <p:nvPr userDrawn="1"/>
        </p:nvSpPr>
        <p:spPr>
          <a:xfrm>
            <a:off x="8746299" y="4854040"/>
            <a:ext cx="295274" cy="2077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75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75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4071E-2466-CF4B-95FD-9B937CE5EFE3}"/>
              </a:ext>
            </a:extLst>
          </p:cNvPr>
          <p:cNvSpPr txBox="1"/>
          <p:nvPr userDrawn="1"/>
        </p:nvSpPr>
        <p:spPr>
          <a:xfrm>
            <a:off x="6395719" y="4870310"/>
            <a:ext cx="243525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Gia R, Nathan   gn1188@nhusd.k12.ca.us</a:t>
            </a:r>
          </a:p>
        </p:txBody>
      </p:sp>
    </p:spTree>
    <p:extLst>
      <p:ext uri="{BB962C8B-B14F-4D97-AF65-F5344CB8AC3E}">
        <p14:creationId xmlns:p14="http://schemas.microsoft.com/office/powerpoint/2010/main" val="99203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Line_Titl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785632"/>
          </a:xfrm>
        </p:spPr>
        <p:txBody>
          <a:bodyPr/>
          <a:lstStyle>
            <a:lvl1pPr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Double Line </a:t>
            </a:r>
            <a:br>
              <a:rPr lang="en-US" dirty="0"/>
            </a:br>
            <a:r>
              <a:rPr lang="en-US" dirty="0"/>
              <a:t>Title with Bullets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981" y="1287780"/>
            <a:ext cx="8682038" cy="3162300"/>
          </a:xfrm>
        </p:spPr>
        <p:txBody>
          <a:bodyPr/>
          <a:lstStyle>
            <a:lvl1pPr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4402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Line_Title+Bullets-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785632"/>
          </a:xfrm>
        </p:spPr>
        <p:txBody>
          <a:bodyPr/>
          <a:lstStyle>
            <a:lvl1pPr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Double Line </a:t>
            </a:r>
            <a:br>
              <a:rPr lang="en-US" dirty="0"/>
            </a:br>
            <a:r>
              <a:rPr lang="en-US" dirty="0"/>
              <a:t>Title with Bullets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981" y="1287780"/>
            <a:ext cx="4245102" cy="3162300"/>
          </a:xfrm>
        </p:spPr>
        <p:txBody>
          <a:bodyPr/>
          <a:lstStyle>
            <a:lvl1pPr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D737AD5-0812-7B47-BE4D-F859387F12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7917" y="1287780"/>
            <a:ext cx="4245102" cy="3162300"/>
          </a:xfrm>
        </p:spPr>
        <p:txBody>
          <a:bodyPr/>
          <a:lstStyle>
            <a:lvl1pPr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4390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Line_Title+Bullet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2710E7-F0A7-1D48-8299-51443D57A5F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785632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Double Line </a:t>
            </a:r>
            <a:br>
              <a:rPr lang="en-US" dirty="0"/>
            </a:br>
            <a:r>
              <a:rPr lang="en-US" dirty="0"/>
              <a:t>Title with Bullets – Dark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981" y="1287780"/>
            <a:ext cx="8682038" cy="31623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1pPr>
            <a:lvl2pPr>
              <a:buClr>
                <a:schemeClr val="accent1"/>
              </a:buCl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2975E-47EE-3047-AF6E-8C7871EEAD8A}"/>
              </a:ext>
            </a:extLst>
          </p:cNvPr>
          <p:cNvSpPr txBox="1"/>
          <p:nvPr userDrawn="1"/>
        </p:nvSpPr>
        <p:spPr>
          <a:xfrm>
            <a:off x="8746299" y="4854040"/>
            <a:ext cx="295274" cy="2077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75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75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1F7B9-0EFA-D042-BC7C-AF346BAED66B}"/>
              </a:ext>
            </a:extLst>
          </p:cNvPr>
          <p:cNvSpPr txBox="1"/>
          <p:nvPr userDrawn="1"/>
        </p:nvSpPr>
        <p:spPr>
          <a:xfrm>
            <a:off x="6395719" y="4870310"/>
            <a:ext cx="24352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Gia R, Nathan   gn1188@nhusd.k12.ca.us</a:t>
            </a:r>
          </a:p>
          <a:p>
            <a:pPr algn="r"/>
            <a:r>
              <a:rPr lang="en-US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2739266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Line_Title+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785632"/>
          </a:xfrm>
        </p:spPr>
        <p:txBody>
          <a:bodyPr/>
          <a:lstStyle>
            <a:lvl1pPr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Double Line </a:t>
            </a:r>
            <a:br>
              <a:rPr lang="en-US" dirty="0"/>
            </a:br>
            <a:r>
              <a:rPr lang="en-US" dirty="0"/>
              <a:t>Title with Bullets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981" y="1640711"/>
            <a:ext cx="8682038" cy="2809369"/>
          </a:xfrm>
        </p:spPr>
        <p:txBody>
          <a:bodyPr/>
          <a:lstStyle>
            <a:lvl1pPr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7ECD7-B690-F549-9A28-1EC0EAA48F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791" y="1128532"/>
            <a:ext cx="8682038" cy="355997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+mj-lt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SUBHEAD TEXT</a:t>
            </a:r>
          </a:p>
        </p:txBody>
      </p:sp>
    </p:spTree>
    <p:extLst>
      <p:ext uri="{BB962C8B-B14F-4D97-AF65-F5344CB8AC3E}">
        <p14:creationId xmlns:p14="http://schemas.microsoft.com/office/powerpoint/2010/main" val="3480370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Line_Title+Subhead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761DAD-6A6C-5441-B496-CD8F8CB2646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785632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Double Line </a:t>
            </a:r>
            <a:br>
              <a:rPr lang="en-US" dirty="0"/>
            </a:br>
            <a:r>
              <a:rPr lang="en-US" dirty="0"/>
              <a:t>Title with Bullets – Dark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981" y="1640711"/>
            <a:ext cx="8682038" cy="2809369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1pPr>
            <a:lvl2pPr>
              <a:buClr>
                <a:schemeClr val="accent1"/>
              </a:buCl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7ECD7-B690-F549-9A28-1EC0EAA48F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791" y="1128532"/>
            <a:ext cx="8682038" cy="355997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SUBHEAD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6563D-2E4C-7249-99A7-2F971036D3ED}"/>
              </a:ext>
            </a:extLst>
          </p:cNvPr>
          <p:cNvSpPr txBox="1"/>
          <p:nvPr userDrawn="1"/>
        </p:nvSpPr>
        <p:spPr>
          <a:xfrm>
            <a:off x="8746299" y="4854040"/>
            <a:ext cx="295274" cy="2077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75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75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2E02CB-0DDE-6548-9480-45B7AD18EAE1}"/>
              </a:ext>
            </a:extLst>
          </p:cNvPr>
          <p:cNvSpPr txBox="1"/>
          <p:nvPr userDrawn="1"/>
        </p:nvSpPr>
        <p:spPr>
          <a:xfrm>
            <a:off x="6395719" y="4870310"/>
            <a:ext cx="24352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Gia R, Nathan   gn1188@nhusd.k12.ca.us</a:t>
            </a:r>
          </a:p>
          <a:p>
            <a:pPr algn="r"/>
            <a:r>
              <a:rPr lang="en-US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945820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Line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785632"/>
          </a:xfrm>
        </p:spPr>
        <p:txBody>
          <a:bodyPr/>
          <a:lstStyle>
            <a:lvl1pPr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Double Line </a:t>
            </a:r>
            <a:br>
              <a:rPr lang="en-US" dirty="0"/>
            </a:br>
            <a:r>
              <a:rPr lang="en-US" dirty="0"/>
              <a:t>Title Only</a:t>
            </a:r>
          </a:p>
        </p:txBody>
      </p:sp>
    </p:spTree>
    <p:extLst>
      <p:ext uri="{BB962C8B-B14F-4D97-AF65-F5344CB8AC3E}">
        <p14:creationId xmlns:p14="http://schemas.microsoft.com/office/powerpoint/2010/main" val="2073901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Line_Title_Only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03C743-73E2-D04C-B3AA-5B9EA944E51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785632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Double Line </a:t>
            </a:r>
            <a:br>
              <a:rPr lang="en-US" dirty="0"/>
            </a:br>
            <a:r>
              <a:rPr lang="en-US" dirty="0"/>
              <a:t>Title Only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0BD62-DA35-7845-8769-EC2E7ECCBFFC}"/>
              </a:ext>
            </a:extLst>
          </p:cNvPr>
          <p:cNvSpPr txBox="1"/>
          <p:nvPr userDrawn="1"/>
        </p:nvSpPr>
        <p:spPr>
          <a:xfrm>
            <a:off x="8746299" y="4854040"/>
            <a:ext cx="295274" cy="2077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75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75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EEA02-97E5-3449-AE4A-5612A323C17F}"/>
              </a:ext>
            </a:extLst>
          </p:cNvPr>
          <p:cNvSpPr txBox="1"/>
          <p:nvPr userDrawn="1"/>
        </p:nvSpPr>
        <p:spPr>
          <a:xfrm>
            <a:off x="6395719" y="4870310"/>
            <a:ext cx="243525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Gia R, Nathan   gn1188@nhusd.k12.ca.us</a:t>
            </a:r>
          </a:p>
        </p:txBody>
      </p:sp>
    </p:spTree>
    <p:extLst>
      <p:ext uri="{BB962C8B-B14F-4D97-AF65-F5344CB8AC3E}">
        <p14:creationId xmlns:p14="http://schemas.microsoft.com/office/powerpoint/2010/main" val="125385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1304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03C743-73E2-D04C-B3AA-5B9EA944E51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0BD62-DA35-7845-8769-EC2E7ECCBFFC}"/>
              </a:ext>
            </a:extLst>
          </p:cNvPr>
          <p:cNvSpPr txBox="1"/>
          <p:nvPr userDrawn="1"/>
        </p:nvSpPr>
        <p:spPr>
          <a:xfrm>
            <a:off x="8746299" y="4854040"/>
            <a:ext cx="295274" cy="2077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75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75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EEA02-97E5-3449-AE4A-5612A323C17F}"/>
              </a:ext>
            </a:extLst>
          </p:cNvPr>
          <p:cNvSpPr txBox="1"/>
          <p:nvPr userDrawn="1"/>
        </p:nvSpPr>
        <p:spPr>
          <a:xfrm>
            <a:off x="6395719" y="4870310"/>
            <a:ext cx="24352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Gia R, Nathan   gn1188@nhusd.k12.ca.us</a:t>
            </a:r>
          </a:p>
          <a:p>
            <a:pPr algn="r"/>
            <a:r>
              <a:rPr lang="en-US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293598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ED21F1D-B07A-E841-BC11-02CD87C72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832" r="33834"/>
          <a:stretch/>
        </p:blipFill>
        <p:spPr>
          <a:xfrm>
            <a:off x="0" y="0"/>
            <a:ext cx="16764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13594-C370-9A42-9B94-B2F28EA71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460036" y="2268044"/>
            <a:ext cx="4626953" cy="60741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700" b="0" spc="225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58355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1098147"/>
            <a:ext cx="8682824" cy="607633"/>
          </a:xfrm>
        </p:spPr>
        <p:txBody>
          <a:bodyPr/>
          <a:lstStyle>
            <a:lvl1pPr algn="ctr"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Centered Headline for Graphic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0A04963-8B04-F946-B759-67A5A65800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791" y="1701476"/>
            <a:ext cx="8682038" cy="355997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>
                <a:latin typeface="+mj-lt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SUBHEAD TEXT</a:t>
            </a:r>
          </a:p>
        </p:txBody>
      </p:sp>
    </p:spTree>
    <p:extLst>
      <p:ext uri="{BB962C8B-B14F-4D97-AF65-F5344CB8AC3E}">
        <p14:creationId xmlns:p14="http://schemas.microsoft.com/office/powerpoint/2010/main" val="4156400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+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7" y="638055"/>
            <a:ext cx="5868365" cy="607633"/>
          </a:xfrm>
        </p:spPr>
        <p:txBody>
          <a:bodyPr/>
          <a:lstStyle>
            <a:lvl1pPr algn="l"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 with Columns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0A04963-8B04-F946-B759-67A5A65800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9897" y="1241383"/>
            <a:ext cx="5868365" cy="807338"/>
          </a:xfrm>
        </p:spPr>
        <p:txBody>
          <a:bodyPr>
            <a:normAutofit/>
          </a:bodyPr>
          <a:lstStyle>
            <a:lvl1pPr marL="0" indent="0" algn="l">
              <a:buNone/>
              <a:defRPr sz="1200" b="0" i="0">
                <a:latin typeface="+mn-lt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443138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7" y="638055"/>
            <a:ext cx="5868365" cy="607633"/>
          </a:xfrm>
        </p:spPr>
        <p:txBody>
          <a:bodyPr/>
          <a:lstStyle>
            <a:lvl1pPr algn="l"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 Content</a:t>
            </a:r>
          </a:p>
        </p:txBody>
      </p:sp>
    </p:spTree>
    <p:extLst>
      <p:ext uri="{BB962C8B-B14F-4D97-AF65-F5344CB8AC3E}">
        <p14:creationId xmlns:p14="http://schemas.microsoft.com/office/powerpoint/2010/main" val="1257273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Conten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53F75-E040-2848-AA76-FF4A9F5F716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7" y="638055"/>
            <a:ext cx="5868365" cy="607633"/>
          </a:xfrm>
        </p:spPr>
        <p:txBody>
          <a:bodyPr/>
          <a:lstStyle>
            <a:lvl1pPr algn="l"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 Content – Dark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FDDD1-5F7C-104B-B62C-656F55BBEBF7}"/>
              </a:ext>
            </a:extLst>
          </p:cNvPr>
          <p:cNvSpPr txBox="1"/>
          <p:nvPr userDrawn="1"/>
        </p:nvSpPr>
        <p:spPr>
          <a:xfrm>
            <a:off x="8746299" y="4854040"/>
            <a:ext cx="295274" cy="2077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75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75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F3CAF-5F2F-E64F-B098-2A459075E500}"/>
              </a:ext>
            </a:extLst>
          </p:cNvPr>
          <p:cNvSpPr txBox="1"/>
          <p:nvPr userDrawn="1"/>
        </p:nvSpPr>
        <p:spPr>
          <a:xfrm>
            <a:off x="6395719" y="4870310"/>
            <a:ext cx="24352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Gia R, Nathan   gn1188@nhusd.k12.ca.us</a:t>
            </a:r>
          </a:p>
          <a:p>
            <a:pPr algn="r"/>
            <a:r>
              <a:rPr lang="en-US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2591309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Title+3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64237E-8063-AD4A-B300-8BE2054F9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5823"/>
          <a:stretch/>
        </p:blipFill>
        <p:spPr>
          <a:xfrm>
            <a:off x="0" y="0"/>
            <a:ext cx="9144000" cy="2786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981" y="342899"/>
            <a:ext cx="8682824" cy="64008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Only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C8E09-A611-BD42-8A19-B0393D7540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193052" y="163996"/>
            <a:ext cx="775652" cy="195734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D9BA9A4-BF42-A74C-B12F-75FCFE864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9056" y="982980"/>
            <a:ext cx="2284640" cy="2443705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A474892-44A6-4749-B1E1-F8938FB80D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9619" y="982980"/>
            <a:ext cx="2284640" cy="2443705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49B88FC-5EE0-424E-886C-4FF7DCBF8C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0181" y="982980"/>
            <a:ext cx="2284640" cy="2443705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77A9600-EFF8-C749-8D20-E181B227E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981" y="3654706"/>
            <a:ext cx="8682038" cy="864821"/>
          </a:xfrm>
        </p:spPr>
        <p:txBody>
          <a:bodyPr/>
          <a:lstStyle>
            <a:lvl1pPr marL="0" indent="0">
              <a:spcBef>
                <a:spcPts val="1050"/>
              </a:spcBef>
              <a:buNone/>
              <a:defRPr b="0" i="0">
                <a:latin typeface="+mn-lt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82054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5414446-829B-654C-AB34-6798D1A5D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82"/>
            <a:ext cx="9147719" cy="51410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2009655"/>
            <a:ext cx="8682824" cy="499159"/>
          </a:xfrm>
        </p:spPr>
        <p:txBody>
          <a:bodyPr>
            <a:normAutofit/>
          </a:bodyPr>
          <a:lstStyle>
            <a:lvl1pPr algn="ctr">
              <a:defRPr sz="3000" b="0" i="0">
                <a:solidFill>
                  <a:schemeClr val="accent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82C719-D357-2D4D-9757-A04F92AE74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41314" y="2736690"/>
            <a:ext cx="5261372" cy="499159"/>
          </a:xfrm>
        </p:spPr>
        <p:txBody>
          <a:bodyPr/>
          <a:lstStyle>
            <a:lvl1pPr marL="0" indent="0" algn="ctr">
              <a:buNone/>
              <a:defRPr spc="4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F2E11-B378-218A-F426-13528591AA0F}"/>
              </a:ext>
            </a:extLst>
          </p:cNvPr>
          <p:cNvSpPr txBox="1"/>
          <p:nvPr userDrawn="1"/>
        </p:nvSpPr>
        <p:spPr>
          <a:xfrm>
            <a:off x="5857461" y="4795773"/>
            <a:ext cx="3286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053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hank_You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ED21F1D-B07A-E841-BC11-02CD87C722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13594-C370-9A42-9B94-B2F28EA71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69089" y="2754052"/>
            <a:ext cx="4626953" cy="83982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25E53-2504-6547-A2A0-7F2338C97B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3966" y="4903304"/>
            <a:ext cx="3213651" cy="1590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700" b="1" i="0" spc="225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Lato" panose="020F0502020204030203" pitchFamily="34" charset="0"/>
              </a:defRPr>
            </a:lvl1pPr>
            <a:lvl2pPr marL="34286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38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08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© Gia R, Nathan   gn1188@nhusd.k12.ca.us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BC641-7424-C800-C9B3-9DEB6723F2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01541" y="562779"/>
            <a:ext cx="5840212" cy="128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80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322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_Line_Title+Bullets">
  <p:cSld name="1_Single_Line_Title+Bulle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4"/>
          <p:cNvSpPr txBox="1">
            <a:spLocks noGrp="1"/>
          </p:cNvSpPr>
          <p:nvPr>
            <p:ph type="title"/>
          </p:nvPr>
        </p:nvSpPr>
        <p:spPr>
          <a:xfrm>
            <a:off x="230589" y="342900"/>
            <a:ext cx="868282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1F5D"/>
              </a:buClr>
              <a:buSzPts val="3000"/>
              <a:buFont typeface="Lato"/>
              <a:buNone/>
              <a:defRPr b="0" i="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body" idx="1"/>
          </p:nvPr>
        </p:nvSpPr>
        <p:spPr>
          <a:xfrm>
            <a:off x="230981" y="982980"/>
            <a:ext cx="8682038" cy="3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6670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SzPts val="2000"/>
              <a:buChar char="▪"/>
              <a:defRPr b="0" i="0">
                <a:latin typeface="Lato"/>
                <a:ea typeface="Lato"/>
                <a:cs typeface="Lato"/>
                <a:sym typeface="Lato"/>
              </a:defRPr>
            </a:lvl1pPr>
            <a:lvl2pPr marL="685800" lvl="1" indent="-25717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b="0" i="0">
                <a:latin typeface="Lato"/>
                <a:ea typeface="Lato"/>
                <a:cs typeface="Lato"/>
                <a:sym typeface="Lato"/>
              </a:defRPr>
            </a:lvl2pPr>
            <a:lvl3pPr marL="1028700" lvl="2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-"/>
              <a:defRPr b="0" i="0">
                <a:latin typeface="Lato"/>
                <a:ea typeface="Lato"/>
                <a:cs typeface="Lato"/>
                <a:sym typeface="Lato"/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49187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_Line_Title+Bullets-2-Column">
  <p:cSld name="1_Single_Line_Title+Bullets-2-Colum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1"/>
          <p:cNvSpPr txBox="1">
            <a:spLocks noGrp="1"/>
          </p:cNvSpPr>
          <p:nvPr>
            <p:ph type="title"/>
          </p:nvPr>
        </p:nvSpPr>
        <p:spPr>
          <a:xfrm>
            <a:off x="230589" y="342900"/>
            <a:ext cx="868282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1F5D"/>
              </a:buClr>
              <a:buSzPts val="3000"/>
              <a:buFont typeface="Lato"/>
              <a:buNone/>
              <a:defRPr b="0" i="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body" idx="1"/>
          </p:nvPr>
        </p:nvSpPr>
        <p:spPr>
          <a:xfrm>
            <a:off x="230981" y="982980"/>
            <a:ext cx="4245102" cy="3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6670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SzPts val="2000"/>
              <a:buChar char="▪"/>
              <a:defRPr b="0" i="0">
                <a:latin typeface="Lato"/>
                <a:ea typeface="Lato"/>
                <a:cs typeface="Lato"/>
                <a:sym typeface="Lato"/>
              </a:defRPr>
            </a:lvl1pPr>
            <a:lvl2pPr marL="685800" lvl="1" indent="-25717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b="0" i="0">
                <a:latin typeface="Lato"/>
                <a:ea typeface="Lato"/>
                <a:cs typeface="Lato"/>
                <a:sym typeface="Lato"/>
              </a:defRPr>
            </a:lvl2pPr>
            <a:lvl3pPr marL="1028700" lvl="2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-"/>
              <a:defRPr b="0" i="0">
                <a:latin typeface="Lato"/>
                <a:ea typeface="Lato"/>
                <a:cs typeface="Lato"/>
                <a:sym typeface="Lato"/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1"/>
          <p:cNvSpPr txBox="1">
            <a:spLocks noGrp="1"/>
          </p:cNvSpPr>
          <p:nvPr>
            <p:ph type="body" idx="2"/>
          </p:nvPr>
        </p:nvSpPr>
        <p:spPr>
          <a:xfrm>
            <a:off x="4671060" y="982980"/>
            <a:ext cx="4241959" cy="3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6670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SzPts val="2000"/>
              <a:buChar char="▪"/>
              <a:defRPr b="0" i="0">
                <a:latin typeface="Lato"/>
                <a:ea typeface="Lato"/>
                <a:cs typeface="Lato"/>
                <a:sym typeface="Lato"/>
              </a:defRPr>
            </a:lvl1pPr>
            <a:lvl2pPr marL="685800" lvl="1" indent="-25717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b="0" i="0">
                <a:latin typeface="Lato"/>
                <a:ea typeface="Lato"/>
                <a:cs typeface="Lato"/>
                <a:sym typeface="Lato"/>
              </a:defRPr>
            </a:lvl2pPr>
            <a:lvl3pPr marL="1028700" lvl="2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-"/>
              <a:defRPr b="0" i="0">
                <a:latin typeface="Lato"/>
                <a:ea typeface="Lato"/>
                <a:cs typeface="Lato"/>
                <a:sym typeface="Lato"/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7872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_Left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EB1417-7A8D-874F-8975-E8990EDCB856}"/>
              </a:ext>
            </a:extLst>
          </p:cNvPr>
          <p:cNvSpPr/>
          <p:nvPr userDrawn="1"/>
        </p:nvSpPr>
        <p:spPr>
          <a:xfrm>
            <a:off x="0" y="0"/>
            <a:ext cx="3259422" cy="5143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787400" dist="38100" dir="10800000" sx="102000" sy="102000" algn="r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17141" rIns="34281" bIns="171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8">
              <a:latin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13594-C370-9A42-9B94-B2F28EA71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804" y="342900"/>
            <a:ext cx="2694476" cy="7162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50" b="0" spc="0">
                <a:solidFill>
                  <a:schemeClr val="tx2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TWO LINE</a:t>
            </a:r>
          </a:p>
        </p:txBody>
      </p:sp>
    </p:spTree>
    <p:extLst>
      <p:ext uri="{BB962C8B-B14F-4D97-AF65-F5344CB8AC3E}">
        <p14:creationId xmlns:p14="http://schemas.microsoft.com/office/powerpoint/2010/main" val="3173001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ingle_Line_Title+Subhead">
  <p:cSld name="1_Single_Line_Title+Subhead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9"/>
          <p:cNvSpPr txBox="1">
            <a:spLocks noGrp="1"/>
          </p:cNvSpPr>
          <p:nvPr>
            <p:ph type="title"/>
          </p:nvPr>
        </p:nvSpPr>
        <p:spPr>
          <a:xfrm>
            <a:off x="230589" y="342900"/>
            <a:ext cx="8682824" cy="41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9"/>
          <p:cNvSpPr txBox="1">
            <a:spLocks noGrp="1"/>
          </p:cNvSpPr>
          <p:nvPr>
            <p:ph type="body" idx="1"/>
          </p:nvPr>
        </p:nvSpPr>
        <p:spPr>
          <a:xfrm>
            <a:off x="230981" y="1241386"/>
            <a:ext cx="8682038" cy="320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6670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SzPts val="2000"/>
              <a:buChar char="▪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685800" lvl="1" indent="-25717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028700" lvl="2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-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9"/>
          <p:cNvSpPr txBox="1">
            <a:spLocks noGrp="1"/>
          </p:cNvSpPr>
          <p:nvPr>
            <p:ph type="body" idx="2"/>
          </p:nvPr>
        </p:nvSpPr>
        <p:spPr>
          <a:xfrm>
            <a:off x="229791" y="754857"/>
            <a:ext cx="8682038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0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685800" lvl="1" indent="-25717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028700" lvl="2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-"/>
              <a:defRPr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34667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7777-2EE9-F44F-A06D-2730127BF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17890"/>
            <a:ext cx="8684811" cy="613264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2DBB6-5898-A441-99B2-F004E3E74B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0589" y="804496"/>
            <a:ext cx="8684811" cy="3660658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18398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7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uble_Line_Title+Bullets-2-Column">
  <p:cSld name="1_Double_Line_Title+Bullets-2-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230589" y="342900"/>
            <a:ext cx="8682824" cy="78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1F5D"/>
              </a:buClr>
              <a:buSzPts val="3000"/>
              <a:buFont typeface="Lato"/>
              <a:buNone/>
              <a:defRPr b="0" i="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230981" y="1287780"/>
            <a:ext cx="4245102" cy="3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667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000"/>
              <a:buChar char="▪"/>
              <a:defRPr b="0" i="0">
                <a:latin typeface="Lato"/>
                <a:ea typeface="Lato"/>
                <a:cs typeface="Lato"/>
                <a:sym typeface="Lato"/>
              </a:defRPr>
            </a:lvl1pPr>
            <a:lvl2pPr marL="685800" lvl="1" indent="-25717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b="0" i="0">
                <a:latin typeface="Lato"/>
                <a:ea typeface="Lato"/>
                <a:cs typeface="Lato"/>
                <a:sym typeface="Lato"/>
              </a:defRPr>
            </a:lvl2pPr>
            <a:lvl3pPr marL="1028700" lvl="2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-"/>
              <a:defRPr b="0" i="0">
                <a:latin typeface="Lato"/>
                <a:ea typeface="Lato"/>
                <a:cs typeface="Lato"/>
                <a:sym typeface="Lato"/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body" idx="2"/>
          </p:nvPr>
        </p:nvSpPr>
        <p:spPr>
          <a:xfrm>
            <a:off x="4667917" y="1287780"/>
            <a:ext cx="4245102" cy="3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667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000"/>
              <a:buChar char="▪"/>
              <a:defRPr b="0" i="0">
                <a:latin typeface="Lato"/>
                <a:ea typeface="Lato"/>
                <a:cs typeface="Lato"/>
                <a:sym typeface="Lato"/>
              </a:defRPr>
            </a:lvl1pPr>
            <a:lvl2pPr marL="685800" lvl="1" indent="-25717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b="0" i="0">
                <a:latin typeface="Lato"/>
                <a:ea typeface="Lato"/>
                <a:cs typeface="Lato"/>
                <a:sym typeface="Lato"/>
              </a:defRPr>
            </a:lvl2pPr>
            <a:lvl3pPr marL="1028700" lvl="2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-"/>
              <a:defRPr b="0" i="0">
                <a:latin typeface="Lato"/>
                <a:ea typeface="Lato"/>
                <a:cs typeface="Lato"/>
                <a:sym typeface="Lato"/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02568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ED21F1D-B07A-E841-BC11-02CD87C722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405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13594-C370-9A42-9B94-B2F28EA71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974" y="1348741"/>
            <a:ext cx="7286486" cy="20628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50" b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25E53-2504-6547-A2A0-7F2338C97B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4974" y="3552449"/>
            <a:ext cx="4626953" cy="1125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0" i="0" spc="225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Lato" panose="020F0502020204030203" pitchFamily="34" charset="0"/>
              </a:defRPr>
            </a:lvl1pPr>
            <a:lvl2pPr marL="34286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38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08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E45F9-4189-C00C-4FBF-C44083A63929}"/>
              </a:ext>
            </a:extLst>
          </p:cNvPr>
          <p:cNvSpPr txBox="1"/>
          <p:nvPr userDrawn="1"/>
        </p:nvSpPr>
        <p:spPr>
          <a:xfrm>
            <a:off x="4472609" y="4928040"/>
            <a:ext cx="462500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700" b="1" dirty="0">
                <a:solidFill>
                  <a:schemeClr val="bg1"/>
                </a:solidFill>
              </a:rPr>
              <a:t>© Gia R. Nathan   gn1188@nhusd.k12.ca.us</a:t>
            </a:r>
          </a:p>
        </p:txBody>
      </p:sp>
    </p:spTree>
    <p:extLst>
      <p:ext uri="{BB962C8B-B14F-4D97-AF65-F5344CB8AC3E}">
        <p14:creationId xmlns:p14="http://schemas.microsoft.com/office/powerpoint/2010/main" val="262858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ED21F1D-B07A-E841-BC11-02CD87C72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832" r="33834"/>
          <a:stretch/>
        </p:blipFill>
        <p:spPr>
          <a:xfrm>
            <a:off x="0" y="0"/>
            <a:ext cx="16764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13594-C370-9A42-9B94-B2F28EA71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460036" y="2268044"/>
            <a:ext cx="4626953" cy="60741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700" b="0" spc="225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13888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_Left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EB1417-7A8D-874F-8975-E8990EDCB856}"/>
              </a:ext>
            </a:extLst>
          </p:cNvPr>
          <p:cNvSpPr/>
          <p:nvPr userDrawn="1"/>
        </p:nvSpPr>
        <p:spPr>
          <a:xfrm>
            <a:off x="0" y="0"/>
            <a:ext cx="3259422" cy="5143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787400" dist="38100" dir="10800000" sx="102000" sy="102000" algn="r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17141" rIns="34281" bIns="171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8">
              <a:latin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13594-C370-9A42-9B94-B2F28EA71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804" y="342900"/>
            <a:ext cx="2694476" cy="7162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50" b="0" spc="0">
                <a:solidFill>
                  <a:schemeClr val="tx2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TWO LINE</a:t>
            </a:r>
          </a:p>
        </p:txBody>
      </p:sp>
    </p:spTree>
    <p:extLst>
      <p:ext uri="{BB962C8B-B14F-4D97-AF65-F5344CB8AC3E}">
        <p14:creationId xmlns:p14="http://schemas.microsoft.com/office/powerpoint/2010/main" val="2137017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Line_Titl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640080"/>
          </a:xfrm>
        </p:spPr>
        <p:txBody>
          <a:bodyPr/>
          <a:lstStyle>
            <a:lvl1pPr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with Bullets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981" y="982980"/>
            <a:ext cx="8682038" cy="3467100"/>
          </a:xfrm>
        </p:spPr>
        <p:txBody>
          <a:bodyPr/>
          <a:lstStyle>
            <a:lvl1pPr>
              <a:spcBef>
                <a:spcPts val="1050"/>
              </a:spcBef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293556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Line_Title+Bullets-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640080"/>
          </a:xfrm>
        </p:spPr>
        <p:txBody>
          <a:bodyPr/>
          <a:lstStyle>
            <a:lvl1pPr>
              <a:defRPr b="0" i="0"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with Bullets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981" y="982980"/>
            <a:ext cx="4245102" cy="3467100"/>
          </a:xfrm>
        </p:spPr>
        <p:txBody>
          <a:bodyPr/>
          <a:lstStyle>
            <a:lvl1pPr>
              <a:spcBef>
                <a:spcPts val="1050"/>
              </a:spcBef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B32FC7CC-FE8C-0941-9BEE-47D0333016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1060" y="982980"/>
            <a:ext cx="4241959" cy="3467100"/>
          </a:xfrm>
        </p:spPr>
        <p:txBody>
          <a:bodyPr/>
          <a:lstStyle>
            <a:lvl1pPr>
              <a:spcBef>
                <a:spcPts val="1050"/>
              </a:spcBef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74777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Line_Title+Bullet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82BCA6-035A-7144-9EFA-8A2C9DB477F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64008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with Bullets – Dark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981" y="982980"/>
            <a:ext cx="8682038" cy="3467100"/>
          </a:xfrm>
        </p:spPr>
        <p:txBody>
          <a:bodyPr/>
          <a:lstStyle>
            <a:lvl1pPr>
              <a:spcBef>
                <a:spcPts val="1050"/>
              </a:spcBef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1pPr>
            <a:lvl2pPr>
              <a:buClr>
                <a:schemeClr val="accent1"/>
              </a:buCl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C1B4-25B7-5744-81CB-4B0F903D4D1A}"/>
              </a:ext>
            </a:extLst>
          </p:cNvPr>
          <p:cNvSpPr txBox="1"/>
          <p:nvPr userDrawn="1"/>
        </p:nvSpPr>
        <p:spPr>
          <a:xfrm>
            <a:off x="8746299" y="4854040"/>
            <a:ext cx="295274" cy="2077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75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75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4071E-2466-CF4B-95FD-9B937CE5EFE3}"/>
              </a:ext>
            </a:extLst>
          </p:cNvPr>
          <p:cNvSpPr txBox="1"/>
          <p:nvPr userDrawn="1"/>
        </p:nvSpPr>
        <p:spPr>
          <a:xfrm>
            <a:off x="6395719" y="4870310"/>
            <a:ext cx="243525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Gia  R. Nathan   gn1188@nhusd.k12.ca.us    |</a:t>
            </a:r>
          </a:p>
        </p:txBody>
      </p:sp>
    </p:spTree>
    <p:extLst>
      <p:ext uri="{BB962C8B-B14F-4D97-AF65-F5344CB8AC3E}">
        <p14:creationId xmlns:p14="http://schemas.microsoft.com/office/powerpoint/2010/main" val="15679587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Line_Title+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412348"/>
          </a:xfrm>
        </p:spPr>
        <p:txBody>
          <a:bodyPr/>
          <a:lstStyle>
            <a:lvl1pPr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with Bullets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981" y="1241386"/>
            <a:ext cx="8682038" cy="3208694"/>
          </a:xfrm>
        </p:spPr>
        <p:txBody>
          <a:bodyPr/>
          <a:lstStyle>
            <a:lvl1pPr>
              <a:spcBef>
                <a:spcPts val="1050"/>
              </a:spcBef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D18E4-742A-274C-899B-2A1225ADCF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791" y="754857"/>
            <a:ext cx="8682038" cy="355997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+mj-lt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SUBHEAD TEXT</a:t>
            </a:r>
          </a:p>
        </p:txBody>
      </p:sp>
    </p:spTree>
    <p:extLst>
      <p:ext uri="{BB962C8B-B14F-4D97-AF65-F5344CB8AC3E}">
        <p14:creationId xmlns:p14="http://schemas.microsoft.com/office/powerpoint/2010/main" val="62181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Line_Titl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640080"/>
          </a:xfrm>
        </p:spPr>
        <p:txBody>
          <a:bodyPr/>
          <a:lstStyle>
            <a:lvl1pPr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with Bullets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981" y="982980"/>
            <a:ext cx="8682038" cy="3467100"/>
          </a:xfrm>
        </p:spPr>
        <p:txBody>
          <a:bodyPr/>
          <a:lstStyle>
            <a:lvl1pPr>
              <a:spcBef>
                <a:spcPts val="1050"/>
              </a:spcBef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08437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Line_Title+Subhead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D92086-BC8F-D243-9030-A1C56818FF6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41234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with Bullets – Dark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981" y="1241386"/>
            <a:ext cx="8682038" cy="3208694"/>
          </a:xfrm>
        </p:spPr>
        <p:txBody>
          <a:bodyPr/>
          <a:lstStyle>
            <a:lvl1pPr>
              <a:spcBef>
                <a:spcPts val="1050"/>
              </a:spcBef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1pPr>
            <a:lvl2pPr>
              <a:buClr>
                <a:schemeClr val="accent1"/>
              </a:buCl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D18E4-742A-274C-899B-2A1225ADCF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791" y="754857"/>
            <a:ext cx="8682038" cy="355997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+mn-lt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SUBHEAD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685FCD-7477-5949-8F1D-634BD0CF52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93052" y="163996"/>
            <a:ext cx="775652" cy="195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7617E1-9375-ED47-A714-34E8A89CEDD5}"/>
              </a:ext>
            </a:extLst>
          </p:cNvPr>
          <p:cNvSpPr txBox="1"/>
          <p:nvPr userDrawn="1"/>
        </p:nvSpPr>
        <p:spPr>
          <a:xfrm>
            <a:off x="8746299" y="4854040"/>
            <a:ext cx="295274" cy="2077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75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75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B8FE3-47EF-EA4B-A5E0-10F033D5DCAB}"/>
              </a:ext>
            </a:extLst>
          </p:cNvPr>
          <p:cNvSpPr txBox="1"/>
          <p:nvPr userDrawn="1"/>
        </p:nvSpPr>
        <p:spPr>
          <a:xfrm>
            <a:off x="6395719" y="4870310"/>
            <a:ext cx="243525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2023 IP Infusion  |</a:t>
            </a:r>
          </a:p>
        </p:txBody>
      </p:sp>
    </p:spTree>
    <p:extLst>
      <p:ext uri="{BB962C8B-B14F-4D97-AF65-F5344CB8AC3E}">
        <p14:creationId xmlns:p14="http://schemas.microsoft.com/office/powerpoint/2010/main" val="5837366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Line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640080"/>
          </a:xfrm>
        </p:spPr>
        <p:txBody>
          <a:bodyPr/>
          <a:lstStyle>
            <a:lvl1pPr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Only</a:t>
            </a:r>
          </a:p>
        </p:txBody>
      </p:sp>
    </p:spTree>
    <p:extLst>
      <p:ext uri="{BB962C8B-B14F-4D97-AF65-F5344CB8AC3E}">
        <p14:creationId xmlns:p14="http://schemas.microsoft.com/office/powerpoint/2010/main" val="42494357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Line_Title_Only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82BCA6-035A-7144-9EFA-8A2C9DB477F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64008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Only – Dark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C1B4-25B7-5744-81CB-4B0F903D4D1A}"/>
              </a:ext>
            </a:extLst>
          </p:cNvPr>
          <p:cNvSpPr txBox="1"/>
          <p:nvPr userDrawn="1"/>
        </p:nvSpPr>
        <p:spPr>
          <a:xfrm>
            <a:off x="8746299" y="4854040"/>
            <a:ext cx="295274" cy="2077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75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75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4071E-2466-CF4B-95FD-9B937CE5EFE3}"/>
              </a:ext>
            </a:extLst>
          </p:cNvPr>
          <p:cNvSpPr txBox="1"/>
          <p:nvPr userDrawn="1"/>
        </p:nvSpPr>
        <p:spPr>
          <a:xfrm>
            <a:off x="6395719" y="4870310"/>
            <a:ext cx="243525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Gia R, Nathan   gn1188@nhusd.k12.ca.us</a:t>
            </a:r>
          </a:p>
        </p:txBody>
      </p:sp>
    </p:spTree>
    <p:extLst>
      <p:ext uri="{BB962C8B-B14F-4D97-AF65-F5344CB8AC3E}">
        <p14:creationId xmlns:p14="http://schemas.microsoft.com/office/powerpoint/2010/main" val="31924504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Line_Titl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785632"/>
          </a:xfrm>
        </p:spPr>
        <p:txBody>
          <a:bodyPr/>
          <a:lstStyle>
            <a:lvl1pPr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Double Line </a:t>
            </a:r>
            <a:br>
              <a:rPr lang="en-US" dirty="0"/>
            </a:br>
            <a:r>
              <a:rPr lang="en-US" dirty="0"/>
              <a:t>Title with Bullets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981" y="1287780"/>
            <a:ext cx="8682038" cy="3162300"/>
          </a:xfrm>
        </p:spPr>
        <p:txBody>
          <a:bodyPr/>
          <a:lstStyle>
            <a:lvl1pPr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917241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Line_Title+Bullets-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785632"/>
          </a:xfrm>
        </p:spPr>
        <p:txBody>
          <a:bodyPr/>
          <a:lstStyle>
            <a:lvl1pPr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Double Line </a:t>
            </a:r>
            <a:br>
              <a:rPr lang="en-US" dirty="0"/>
            </a:br>
            <a:r>
              <a:rPr lang="en-US" dirty="0"/>
              <a:t>Title with Bullets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981" y="1287780"/>
            <a:ext cx="4245102" cy="3162300"/>
          </a:xfrm>
        </p:spPr>
        <p:txBody>
          <a:bodyPr/>
          <a:lstStyle>
            <a:lvl1pPr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D737AD5-0812-7B47-BE4D-F859387F12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7917" y="1287780"/>
            <a:ext cx="4245102" cy="3162300"/>
          </a:xfrm>
        </p:spPr>
        <p:txBody>
          <a:bodyPr/>
          <a:lstStyle>
            <a:lvl1pPr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54332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Line_Title+Bullet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2710E7-F0A7-1D48-8299-51443D57A5F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785632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Double Line </a:t>
            </a:r>
            <a:br>
              <a:rPr lang="en-US" dirty="0"/>
            </a:br>
            <a:r>
              <a:rPr lang="en-US" dirty="0"/>
              <a:t>Title with Bullets – Dark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981" y="1287780"/>
            <a:ext cx="8682038" cy="31623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1pPr>
            <a:lvl2pPr>
              <a:buClr>
                <a:schemeClr val="accent1"/>
              </a:buCl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2975E-47EE-3047-AF6E-8C7871EEAD8A}"/>
              </a:ext>
            </a:extLst>
          </p:cNvPr>
          <p:cNvSpPr txBox="1"/>
          <p:nvPr userDrawn="1"/>
        </p:nvSpPr>
        <p:spPr>
          <a:xfrm>
            <a:off x="8746299" y="4854040"/>
            <a:ext cx="295274" cy="2077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75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75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1F7B9-0EFA-D042-BC7C-AF346BAED66B}"/>
              </a:ext>
            </a:extLst>
          </p:cNvPr>
          <p:cNvSpPr txBox="1"/>
          <p:nvPr userDrawn="1"/>
        </p:nvSpPr>
        <p:spPr>
          <a:xfrm>
            <a:off x="6395719" y="4870310"/>
            <a:ext cx="24352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Gia R, Nathan   gn1188@nhusd.k12.ca.us</a:t>
            </a:r>
          </a:p>
          <a:p>
            <a:pPr algn="r"/>
            <a:r>
              <a:rPr lang="en-US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11242741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Line_Title+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785632"/>
          </a:xfrm>
        </p:spPr>
        <p:txBody>
          <a:bodyPr/>
          <a:lstStyle>
            <a:lvl1pPr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Double Line </a:t>
            </a:r>
            <a:br>
              <a:rPr lang="en-US" dirty="0"/>
            </a:br>
            <a:r>
              <a:rPr lang="en-US" dirty="0"/>
              <a:t>Title with Bullets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981" y="1640711"/>
            <a:ext cx="8682038" cy="2809369"/>
          </a:xfrm>
        </p:spPr>
        <p:txBody>
          <a:bodyPr/>
          <a:lstStyle>
            <a:lvl1pPr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7ECD7-B690-F549-9A28-1EC0EAA48F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791" y="1128532"/>
            <a:ext cx="8682038" cy="355997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+mj-lt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SUBHEAD TEXT</a:t>
            </a:r>
          </a:p>
        </p:txBody>
      </p:sp>
    </p:spTree>
    <p:extLst>
      <p:ext uri="{BB962C8B-B14F-4D97-AF65-F5344CB8AC3E}">
        <p14:creationId xmlns:p14="http://schemas.microsoft.com/office/powerpoint/2010/main" val="19945702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Line_Title+Subhead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761DAD-6A6C-5441-B496-CD8F8CB2646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785632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Double Line </a:t>
            </a:r>
            <a:br>
              <a:rPr lang="en-US" dirty="0"/>
            </a:br>
            <a:r>
              <a:rPr lang="en-US" dirty="0"/>
              <a:t>Title with Bullets – Dark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981" y="1640711"/>
            <a:ext cx="8682038" cy="2809369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1pPr>
            <a:lvl2pPr>
              <a:buClr>
                <a:schemeClr val="accent1"/>
              </a:buCl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7ECD7-B690-F549-9A28-1EC0EAA48F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791" y="1128532"/>
            <a:ext cx="8682038" cy="355997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SUBHEAD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6563D-2E4C-7249-99A7-2F971036D3ED}"/>
              </a:ext>
            </a:extLst>
          </p:cNvPr>
          <p:cNvSpPr txBox="1"/>
          <p:nvPr userDrawn="1"/>
        </p:nvSpPr>
        <p:spPr>
          <a:xfrm>
            <a:off x="8746299" y="4854040"/>
            <a:ext cx="295274" cy="2077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75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75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2E02CB-0DDE-6548-9480-45B7AD18EAE1}"/>
              </a:ext>
            </a:extLst>
          </p:cNvPr>
          <p:cNvSpPr txBox="1"/>
          <p:nvPr userDrawn="1"/>
        </p:nvSpPr>
        <p:spPr>
          <a:xfrm>
            <a:off x="6395719" y="4870310"/>
            <a:ext cx="24352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Gia R, Nathan   gn1188@nhusd.k12.ca.us</a:t>
            </a:r>
          </a:p>
          <a:p>
            <a:pPr algn="r"/>
            <a:r>
              <a:rPr lang="en-US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24613764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Line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785632"/>
          </a:xfrm>
        </p:spPr>
        <p:txBody>
          <a:bodyPr/>
          <a:lstStyle>
            <a:lvl1pPr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Double Line </a:t>
            </a:r>
            <a:br>
              <a:rPr lang="en-US" dirty="0"/>
            </a:br>
            <a:r>
              <a:rPr lang="en-US" dirty="0"/>
              <a:t>Title Only</a:t>
            </a:r>
          </a:p>
        </p:txBody>
      </p:sp>
    </p:spTree>
    <p:extLst>
      <p:ext uri="{BB962C8B-B14F-4D97-AF65-F5344CB8AC3E}">
        <p14:creationId xmlns:p14="http://schemas.microsoft.com/office/powerpoint/2010/main" val="24750451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Line_Title_Only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03C743-73E2-D04C-B3AA-5B9EA944E51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785632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Double Line </a:t>
            </a:r>
            <a:br>
              <a:rPr lang="en-US" dirty="0"/>
            </a:br>
            <a:r>
              <a:rPr lang="en-US" dirty="0"/>
              <a:t>Title Only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0BD62-DA35-7845-8769-EC2E7ECCBFFC}"/>
              </a:ext>
            </a:extLst>
          </p:cNvPr>
          <p:cNvSpPr txBox="1"/>
          <p:nvPr userDrawn="1"/>
        </p:nvSpPr>
        <p:spPr>
          <a:xfrm>
            <a:off x="8746299" y="4854040"/>
            <a:ext cx="295274" cy="2077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75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75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EEA02-97E5-3449-AE4A-5612A323C17F}"/>
              </a:ext>
            </a:extLst>
          </p:cNvPr>
          <p:cNvSpPr txBox="1"/>
          <p:nvPr userDrawn="1"/>
        </p:nvSpPr>
        <p:spPr>
          <a:xfrm>
            <a:off x="6395719" y="4870310"/>
            <a:ext cx="243525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Gia R, Nathan   gn1188@nhusd.k12.ca.us</a:t>
            </a:r>
          </a:p>
        </p:txBody>
      </p:sp>
    </p:spTree>
    <p:extLst>
      <p:ext uri="{BB962C8B-B14F-4D97-AF65-F5344CB8AC3E}">
        <p14:creationId xmlns:p14="http://schemas.microsoft.com/office/powerpoint/2010/main" val="2233954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Line_Title+Bullets-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640080"/>
          </a:xfrm>
        </p:spPr>
        <p:txBody>
          <a:bodyPr/>
          <a:lstStyle>
            <a:lvl1pPr>
              <a:defRPr b="0" i="0"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with Bullets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981" y="982980"/>
            <a:ext cx="4245102" cy="3467100"/>
          </a:xfrm>
        </p:spPr>
        <p:txBody>
          <a:bodyPr/>
          <a:lstStyle>
            <a:lvl1pPr>
              <a:spcBef>
                <a:spcPts val="1050"/>
              </a:spcBef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B32FC7CC-FE8C-0941-9BEE-47D0333016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1060" y="982980"/>
            <a:ext cx="4241959" cy="3467100"/>
          </a:xfrm>
        </p:spPr>
        <p:txBody>
          <a:bodyPr/>
          <a:lstStyle>
            <a:lvl1pPr>
              <a:spcBef>
                <a:spcPts val="1050"/>
              </a:spcBef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920016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7854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03C743-73E2-D04C-B3AA-5B9EA944E51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0BD62-DA35-7845-8769-EC2E7ECCBFFC}"/>
              </a:ext>
            </a:extLst>
          </p:cNvPr>
          <p:cNvSpPr txBox="1"/>
          <p:nvPr userDrawn="1"/>
        </p:nvSpPr>
        <p:spPr>
          <a:xfrm>
            <a:off x="8746299" y="4854040"/>
            <a:ext cx="295274" cy="2077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75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75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EEA02-97E5-3449-AE4A-5612A323C17F}"/>
              </a:ext>
            </a:extLst>
          </p:cNvPr>
          <p:cNvSpPr txBox="1"/>
          <p:nvPr userDrawn="1"/>
        </p:nvSpPr>
        <p:spPr>
          <a:xfrm>
            <a:off x="6395719" y="4870310"/>
            <a:ext cx="24352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Gia R, Nathan   gn1188@nhusd.k12.ca.us</a:t>
            </a:r>
          </a:p>
          <a:p>
            <a:pPr algn="r"/>
            <a:r>
              <a:rPr lang="en-US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15665817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1098147"/>
            <a:ext cx="8682824" cy="607633"/>
          </a:xfrm>
        </p:spPr>
        <p:txBody>
          <a:bodyPr/>
          <a:lstStyle>
            <a:lvl1pPr algn="ctr"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Centered Headline for Graphic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0A04963-8B04-F946-B759-67A5A65800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791" y="1701476"/>
            <a:ext cx="8682038" cy="355997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>
                <a:latin typeface="+mj-lt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SUBHEAD TEXT</a:t>
            </a:r>
          </a:p>
        </p:txBody>
      </p:sp>
    </p:spTree>
    <p:extLst>
      <p:ext uri="{BB962C8B-B14F-4D97-AF65-F5344CB8AC3E}">
        <p14:creationId xmlns:p14="http://schemas.microsoft.com/office/powerpoint/2010/main" val="15942039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+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7" y="638055"/>
            <a:ext cx="5868365" cy="607633"/>
          </a:xfrm>
        </p:spPr>
        <p:txBody>
          <a:bodyPr/>
          <a:lstStyle>
            <a:lvl1pPr algn="l"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 with Columns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0A04963-8B04-F946-B759-67A5A65800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9897" y="1241383"/>
            <a:ext cx="5868365" cy="807338"/>
          </a:xfrm>
        </p:spPr>
        <p:txBody>
          <a:bodyPr>
            <a:normAutofit/>
          </a:bodyPr>
          <a:lstStyle>
            <a:lvl1pPr marL="0" indent="0" algn="l">
              <a:buNone/>
              <a:defRPr sz="1200" b="0" i="0">
                <a:latin typeface="+mn-lt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2304644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7" y="638055"/>
            <a:ext cx="5868365" cy="607633"/>
          </a:xfrm>
        </p:spPr>
        <p:txBody>
          <a:bodyPr/>
          <a:lstStyle>
            <a:lvl1pPr algn="l"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 Content</a:t>
            </a:r>
          </a:p>
        </p:txBody>
      </p:sp>
    </p:spTree>
    <p:extLst>
      <p:ext uri="{BB962C8B-B14F-4D97-AF65-F5344CB8AC3E}">
        <p14:creationId xmlns:p14="http://schemas.microsoft.com/office/powerpoint/2010/main" val="7790392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Conten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53F75-E040-2848-AA76-FF4A9F5F716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7" y="638055"/>
            <a:ext cx="5868365" cy="607633"/>
          </a:xfrm>
        </p:spPr>
        <p:txBody>
          <a:bodyPr/>
          <a:lstStyle>
            <a:lvl1pPr algn="l"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 Content – Dark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FDDD1-5F7C-104B-B62C-656F55BBEBF7}"/>
              </a:ext>
            </a:extLst>
          </p:cNvPr>
          <p:cNvSpPr txBox="1"/>
          <p:nvPr userDrawn="1"/>
        </p:nvSpPr>
        <p:spPr>
          <a:xfrm>
            <a:off x="8746299" y="4854040"/>
            <a:ext cx="295274" cy="2077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75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75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F3CAF-5F2F-E64F-B098-2A459075E500}"/>
              </a:ext>
            </a:extLst>
          </p:cNvPr>
          <p:cNvSpPr txBox="1"/>
          <p:nvPr userDrawn="1"/>
        </p:nvSpPr>
        <p:spPr>
          <a:xfrm>
            <a:off x="6395719" y="4870310"/>
            <a:ext cx="24352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Gia R, Nathan   gn1188@nhusd.k12.ca.us</a:t>
            </a:r>
          </a:p>
          <a:p>
            <a:pPr algn="r"/>
            <a:r>
              <a:rPr lang="en-US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8652369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Title+3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64237E-8063-AD4A-B300-8BE2054F9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5823"/>
          <a:stretch/>
        </p:blipFill>
        <p:spPr>
          <a:xfrm>
            <a:off x="0" y="0"/>
            <a:ext cx="9144000" cy="2786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981" y="342899"/>
            <a:ext cx="8682824" cy="64008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Only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C8E09-A611-BD42-8A19-B0393D7540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193052" y="163996"/>
            <a:ext cx="775652" cy="195734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D9BA9A4-BF42-A74C-B12F-75FCFE864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9056" y="982980"/>
            <a:ext cx="2284640" cy="2443705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A474892-44A6-4749-B1E1-F8938FB80D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9619" y="982980"/>
            <a:ext cx="2284640" cy="2443705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49B88FC-5EE0-424E-886C-4FF7DCBF8C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0181" y="982980"/>
            <a:ext cx="2284640" cy="2443705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77A9600-EFF8-C749-8D20-E181B227E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981" y="3654706"/>
            <a:ext cx="8682038" cy="864821"/>
          </a:xfrm>
        </p:spPr>
        <p:txBody>
          <a:bodyPr/>
          <a:lstStyle>
            <a:lvl1pPr marL="0" indent="0">
              <a:spcBef>
                <a:spcPts val="1050"/>
              </a:spcBef>
              <a:buNone/>
              <a:defRPr b="0" i="0">
                <a:latin typeface="+mn-lt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0629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5414446-829B-654C-AB34-6798D1A5D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82"/>
            <a:ext cx="9147719" cy="51410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2009655"/>
            <a:ext cx="8682824" cy="499159"/>
          </a:xfrm>
        </p:spPr>
        <p:txBody>
          <a:bodyPr>
            <a:normAutofit/>
          </a:bodyPr>
          <a:lstStyle>
            <a:lvl1pPr algn="ctr">
              <a:defRPr sz="3000" b="0" i="0">
                <a:solidFill>
                  <a:schemeClr val="accent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82C719-D357-2D4D-9757-A04F92AE74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41314" y="2736690"/>
            <a:ext cx="5261372" cy="499159"/>
          </a:xfrm>
        </p:spPr>
        <p:txBody>
          <a:bodyPr/>
          <a:lstStyle>
            <a:lvl1pPr marL="0" indent="0" algn="ctr">
              <a:buNone/>
              <a:defRPr spc="4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7F3FE-3660-E0D2-52C5-1A9A0BB5CCB6}"/>
              </a:ext>
            </a:extLst>
          </p:cNvPr>
          <p:cNvSpPr txBox="1"/>
          <p:nvPr userDrawn="1"/>
        </p:nvSpPr>
        <p:spPr>
          <a:xfrm>
            <a:off x="5199122" y="4925574"/>
            <a:ext cx="40071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b="1" dirty="0">
                <a:solidFill>
                  <a:schemeClr val="bg1"/>
                </a:solidFill>
              </a:rPr>
              <a:t>© Gia R, Nathan   gn1188@nhusd.k12.ca.us</a:t>
            </a:r>
          </a:p>
        </p:txBody>
      </p:sp>
    </p:spTree>
    <p:extLst>
      <p:ext uri="{BB962C8B-B14F-4D97-AF65-F5344CB8AC3E}">
        <p14:creationId xmlns:p14="http://schemas.microsoft.com/office/powerpoint/2010/main" val="8811517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hank_You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ED21F1D-B07A-E841-BC11-02CD87C722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13594-C370-9A42-9B94-B2F28EA71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69089" y="2754052"/>
            <a:ext cx="4626953" cy="83982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25E53-2504-6547-A2A0-7F2338C97B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69089" y="3734751"/>
            <a:ext cx="4626953" cy="3106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 b="0" i="0" spc="225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Lato" panose="020F0502020204030203" pitchFamily="34" charset="0"/>
              </a:defRPr>
            </a:lvl1pPr>
            <a:lvl2pPr marL="34286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38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08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© Gia R, Nathan   gn1188@nhusd.k12.ca.us</a:t>
            </a:r>
          </a:p>
        </p:txBody>
      </p:sp>
    </p:spTree>
    <p:extLst>
      <p:ext uri="{BB962C8B-B14F-4D97-AF65-F5344CB8AC3E}">
        <p14:creationId xmlns:p14="http://schemas.microsoft.com/office/powerpoint/2010/main" val="3351481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96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Line_Title+Bullets-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82BCA6-035A-7144-9EFA-8A2C9DB477F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64008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with Bullets – Dark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981" y="982980"/>
            <a:ext cx="8682038" cy="3467100"/>
          </a:xfrm>
        </p:spPr>
        <p:txBody>
          <a:bodyPr/>
          <a:lstStyle>
            <a:lvl1pPr>
              <a:spcBef>
                <a:spcPts val="1050"/>
              </a:spcBef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1pPr>
            <a:lvl2pPr>
              <a:buClr>
                <a:schemeClr val="accent1"/>
              </a:buCl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C1B4-25B7-5744-81CB-4B0F903D4D1A}"/>
              </a:ext>
            </a:extLst>
          </p:cNvPr>
          <p:cNvSpPr txBox="1"/>
          <p:nvPr userDrawn="1"/>
        </p:nvSpPr>
        <p:spPr>
          <a:xfrm>
            <a:off x="8746299" y="4854040"/>
            <a:ext cx="295274" cy="2077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75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75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4071E-2466-CF4B-95FD-9B937CE5EFE3}"/>
              </a:ext>
            </a:extLst>
          </p:cNvPr>
          <p:cNvSpPr txBox="1"/>
          <p:nvPr userDrawn="1"/>
        </p:nvSpPr>
        <p:spPr>
          <a:xfrm>
            <a:off x="6395719" y="4870310"/>
            <a:ext cx="243525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Gia  R. Nathan   gn1188@nhusd.k12.ca.us    |</a:t>
            </a:r>
          </a:p>
        </p:txBody>
      </p:sp>
    </p:spTree>
    <p:extLst>
      <p:ext uri="{BB962C8B-B14F-4D97-AF65-F5344CB8AC3E}">
        <p14:creationId xmlns:p14="http://schemas.microsoft.com/office/powerpoint/2010/main" val="17786911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_Line_Title+Bullets" preserve="1">
  <p:cSld name="1_Single_Line_Title+Bulle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4"/>
          <p:cNvSpPr txBox="1">
            <a:spLocks noGrp="1"/>
          </p:cNvSpPr>
          <p:nvPr>
            <p:ph type="title"/>
          </p:nvPr>
        </p:nvSpPr>
        <p:spPr>
          <a:xfrm>
            <a:off x="230589" y="342900"/>
            <a:ext cx="868282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1F5D"/>
              </a:buClr>
              <a:buSzPts val="3000"/>
              <a:buFont typeface="Lato"/>
              <a:buNone/>
              <a:defRPr b="0" i="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body" idx="1"/>
          </p:nvPr>
        </p:nvSpPr>
        <p:spPr>
          <a:xfrm>
            <a:off x="230981" y="982980"/>
            <a:ext cx="8682038" cy="3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6670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SzPts val="2000"/>
              <a:buChar char="▪"/>
              <a:defRPr b="0" i="0">
                <a:latin typeface="Lato"/>
                <a:ea typeface="Lato"/>
                <a:cs typeface="Lato"/>
                <a:sym typeface="Lato"/>
              </a:defRPr>
            </a:lvl1pPr>
            <a:lvl2pPr marL="685800" lvl="1" indent="-25717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b="0" i="0">
                <a:latin typeface="Lato"/>
                <a:ea typeface="Lato"/>
                <a:cs typeface="Lato"/>
                <a:sym typeface="Lato"/>
              </a:defRPr>
            </a:lvl2pPr>
            <a:lvl3pPr marL="1028700" lvl="2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-"/>
              <a:defRPr b="0" i="0">
                <a:latin typeface="Lato"/>
                <a:ea typeface="Lato"/>
                <a:cs typeface="Lato"/>
                <a:sym typeface="Lato"/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92223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_Line_Title+Bullets-2-Column" preserve="1">
  <p:cSld name="1_Single_Line_Title+Bullets-2-Colum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1"/>
          <p:cNvSpPr txBox="1">
            <a:spLocks noGrp="1"/>
          </p:cNvSpPr>
          <p:nvPr>
            <p:ph type="title"/>
          </p:nvPr>
        </p:nvSpPr>
        <p:spPr>
          <a:xfrm>
            <a:off x="230589" y="342900"/>
            <a:ext cx="868282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1F5D"/>
              </a:buClr>
              <a:buSzPts val="3000"/>
              <a:buFont typeface="Lato"/>
              <a:buNone/>
              <a:defRPr b="0" i="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body" idx="1"/>
          </p:nvPr>
        </p:nvSpPr>
        <p:spPr>
          <a:xfrm>
            <a:off x="230981" y="982980"/>
            <a:ext cx="4245102" cy="3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6670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SzPts val="2000"/>
              <a:buChar char="▪"/>
              <a:defRPr b="0" i="0">
                <a:latin typeface="Lato"/>
                <a:ea typeface="Lato"/>
                <a:cs typeface="Lato"/>
                <a:sym typeface="Lato"/>
              </a:defRPr>
            </a:lvl1pPr>
            <a:lvl2pPr marL="685800" lvl="1" indent="-25717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b="0" i="0">
                <a:latin typeface="Lato"/>
                <a:ea typeface="Lato"/>
                <a:cs typeface="Lato"/>
                <a:sym typeface="Lato"/>
              </a:defRPr>
            </a:lvl2pPr>
            <a:lvl3pPr marL="1028700" lvl="2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-"/>
              <a:defRPr b="0" i="0">
                <a:latin typeface="Lato"/>
                <a:ea typeface="Lato"/>
                <a:cs typeface="Lato"/>
                <a:sym typeface="Lato"/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1"/>
          <p:cNvSpPr txBox="1">
            <a:spLocks noGrp="1"/>
          </p:cNvSpPr>
          <p:nvPr>
            <p:ph type="body" idx="2"/>
          </p:nvPr>
        </p:nvSpPr>
        <p:spPr>
          <a:xfrm>
            <a:off x="4671060" y="982980"/>
            <a:ext cx="4241959" cy="3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6670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SzPts val="2000"/>
              <a:buChar char="▪"/>
              <a:defRPr b="0" i="0">
                <a:latin typeface="Lato"/>
                <a:ea typeface="Lato"/>
                <a:cs typeface="Lato"/>
                <a:sym typeface="Lato"/>
              </a:defRPr>
            </a:lvl1pPr>
            <a:lvl2pPr marL="685800" lvl="1" indent="-25717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b="0" i="0">
                <a:latin typeface="Lato"/>
                <a:ea typeface="Lato"/>
                <a:cs typeface="Lato"/>
                <a:sym typeface="Lato"/>
              </a:defRPr>
            </a:lvl2pPr>
            <a:lvl3pPr marL="1028700" lvl="2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-"/>
              <a:defRPr b="0" i="0">
                <a:latin typeface="Lato"/>
                <a:ea typeface="Lato"/>
                <a:cs typeface="Lato"/>
                <a:sym typeface="Lato"/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26570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ingle_Line_Title+Subhead" preserve="1">
  <p:cSld name="1_Single_Line_Title+Subhead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9"/>
          <p:cNvSpPr txBox="1">
            <a:spLocks noGrp="1"/>
          </p:cNvSpPr>
          <p:nvPr>
            <p:ph type="title"/>
          </p:nvPr>
        </p:nvSpPr>
        <p:spPr>
          <a:xfrm>
            <a:off x="230589" y="342900"/>
            <a:ext cx="8682824" cy="41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9"/>
          <p:cNvSpPr txBox="1">
            <a:spLocks noGrp="1"/>
          </p:cNvSpPr>
          <p:nvPr>
            <p:ph type="body" idx="1"/>
          </p:nvPr>
        </p:nvSpPr>
        <p:spPr>
          <a:xfrm>
            <a:off x="230981" y="1241386"/>
            <a:ext cx="8682038" cy="320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6670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SzPts val="2000"/>
              <a:buChar char="▪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685800" lvl="1" indent="-25717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028700" lvl="2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-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9"/>
          <p:cNvSpPr txBox="1">
            <a:spLocks noGrp="1"/>
          </p:cNvSpPr>
          <p:nvPr>
            <p:ph type="body" idx="2"/>
          </p:nvPr>
        </p:nvSpPr>
        <p:spPr>
          <a:xfrm>
            <a:off x="229791" y="754857"/>
            <a:ext cx="8682038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0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685800" lvl="1" indent="-25717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028700" lvl="2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-"/>
              <a:defRPr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30101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7777-2EE9-F44F-A06D-2730127BF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17890"/>
            <a:ext cx="8684811" cy="613264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2DBB6-5898-A441-99B2-F004E3E74B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0589" y="804496"/>
            <a:ext cx="8684811" cy="3660658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32747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7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98534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uble_Line_Title+Bullets-2-Column" preserve="1">
  <p:cSld name="1_Double_Line_Title+Bullets-2-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230589" y="342900"/>
            <a:ext cx="8682824" cy="78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1F5D"/>
              </a:buClr>
              <a:buSzPts val="3000"/>
              <a:buFont typeface="Lato"/>
              <a:buNone/>
              <a:defRPr b="0" i="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230981" y="1287780"/>
            <a:ext cx="4245102" cy="3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667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000"/>
              <a:buChar char="▪"/>
              <a:defRPr b="0" i="0">
                <a:latin typeface="Lato"/>
                <a:ea typeface="Lato"/>
                <a:cs typeface="Lato"/>
                <a:sym typeface="Lato"/>
              </a:defRPr>
            </a:lvl1pPr>
            <a:lvl2pPr marL="685800" lvl="1" indent="-25717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b="0" i="0">
                <a:latin typeface="Lato"/>
                <a:ea typeface="Lato"/>
                <a:cs typeface="Lato"/>
                <a:sym typeface="Lato"/>
              </a:defRPr>
            </a:lvl2pPr>
            <a:lvl3pPr marL="1028700" lvl="2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-"/>
              <a:defRPr b="0" i="0">
                <a:latin typeface="Lato"/>
                <a:ea typeface="Lato"/>
                <a:cs typeface="Lato"/>
                <a:sym typeface="Lato"/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body" idx="2"/>
          </p:nvPr>
        </p:nvSpPr>
        <p:spPr>
          <a:xfrm>
            <a:off x="4667917" y="1287780"/>
            <a:ext cx="4245102" cy="3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667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000"/>
              <a:buChar char="▪"/>
              <a:defRPr b="0" i="0">
                <a:latin typeface="Lato"/>
                <a:ea typeface="Lato"/>
                <a:cs typeface="Lato"/>
                <a:sym typeface="Lato"/>
              </a:defRPr>
            </a:lvl1pPr>
            <a:lvl2pPr marL="685800" lvl="1" indent="-25717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b="0" i="0">
                <a:latin typeface="Lato"/>
                <a:ea typeface="Lato"/>
                <a:cs typeface="Lato"/>
                <a:sym typeface="Lato"/>
              </a:defRPr>
            </a:lvl2pPr>
            <a:lvl3pPr marL="1028700" lvl="2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-"/>
              <a:defRPr b="0" i="0">
                <a:latin typeface="Lato"/>
                <a:ea typeface="Lato"/>
                <a:cs typeface="Lato"/>
                <a:sym typeface="Lato"/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619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Line_Title+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412348"/>
          </a:xfrm>
        </p:spPr>
        <p:txBody>
          <a:bodyPr/>
          <a:lstStyle>
            <a:lvl1pPr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with Bullets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981" y="1241386"/>
            <a:ext cx="8682038" cy="3208694"/>
          </a:xfrm>
        </p:spPr>
        <p:txBody>
          <a:bodyPr/>
          <a:lstStyle>
            <a:lvl1pPr>
              <a:spcBef>
                <a:spcPts val="1050"/>
              </a:spcBef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D18E4-742A-274C-899B-2A1225ADCF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791" y="754857"/>
            <a:ext cx="8682038" cy="355997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+mj-lt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SUBHEAD TEXT</a:t>
            </a:r>
          </a:p>
        </p:txBody>
      </p:sp>
    </p:spTree>
    <p:extLst>
      <p:ext uri="{BB962C8B-B14F-4D97-AF65-F5344CB8AC3E}">
        <p14:creationId xmlns:p14="http://schemas.microsoft.com/office/powerpoint/2010/main" val="293663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Line_Title+Subhead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D92086-BC8F-D243-9030-A1C56818FF6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41234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with Bullets – Dark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981" y="1241386"/>
            <a:ext cx="8682038" cy="3208694"/>
          </a:xfrm>
        </p:spPr>
        <p:txBody>
          <a:bodyPr/>
          <a:lstStyle>
            <a:lvl1pPr>
              <a:spcBef>
                <a:spcPts val="1050"/>
              </a:spcBef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1pPr>
            <a:lvl2pPr>
              <a:buClr>
                <a:schemeClr val="accent1"/>
              </a:buCl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D18E4-742A-274C-899B-2A1225ADCF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791" y="754857"/>
            <a:ext cx="8682038" cy="355997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+mn-lt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SUBHEAD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685FCD-7477-5949-8F1D-634BD0CF52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93052" y="163996"/>
            <a:ext cx="775652" cy="195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7617E1-9375-ED47-A714-34E8A89CEDD5}"/>
              </a:ext>
            </a:extLst>
          </p:cNvPr>
          <p:cNvSpPr txBox="1"/>
          <p:nvPr userDrawn="1"/>
        </p:nvSpPr>
        <p:spPr>
          <a:xfrm>
            <a:off x="8746299" y="4854040"/>
            <a:ext cx="295274" cy="2077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75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75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B8FE3-47EF-EA4B-A5E0-10F033D5DCAB}"/>
              </a:ext>
            </a:extLst>
          </p:cNvPr>
          <p:cNvSpPr txBox="1"/>
          <p:nvPr userDrawn="1"/>
        </p:nvSpPr>
        <p:spPr>
          <a:xfrm>
            <a:off x="6395719" y="4870310"/>
            <a:ext cx="243525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2023 IP Infusion  |</a:t>
            </a:r>
          </a:p>
        </p:txBody>
      </p:sp>
    </p:spTree>
    <p:extLst>
      <p:ext uri="{BB962C8B-B14F-4D97-AF65-F5344CB8AC3E}">
        <p14:creationId xmlns:p14="http://schemas.microsoft.com/office/powerpoint/2010/main" val="345772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Line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589" y="342900"/>
            <a:ext cx="8682824" cy="640080"/>
          </a:xfrm>
        </p:spPr>
        <p:txBody>
          <a:bodyPr/>
          <a:lstStyle>
            <a:lvl1pPr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Only</a:t>
            </a:r>
          </a:p>
        </p:txBody>
      </p:sp>
    </p:spTree>
    <p:extLst>
      <p:ext uri="{BB962C8B-B14F-4D97-AF65-F5344CB8AC3E}">
        <p14:creationId xmlns:p14="http://schemas.microsoft.com/office/powerpoint/2010/main" val="2741186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6E4C7CDA-0AC6-7247-B118-E725E0C50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89" y="342901"/>
            <a:ext cx="8682824" cy="641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E7A342-6B88-3E47-A0EA-B8073B448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589" y="984263"/>
            <a:ext cx="8682824" cy="3459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B4C1A-47C3-BC4E-BE08-8EB9764DFAEF}"/>
              </a:ext>
            </a:extLst>
          </p:cNvPr>
          <p:cNvSpPr txBox="1"/>
          <p:nvPr userDrawn="1"/>
        </p:nvSpPr>
        <p:spPr>
          <a:xfrm>
            <a:off x="8746299" y="4854040"/>
            <a:ext cx="295274" cy="2077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750" smtClean="0">
                <a:solidFill>
                  <a:schemeClr val="tx2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750" dirty="0">
              <a:solidFill>
                <a:schemeClr val="tx2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0C6E5-EFFE-EC45-B64C-4B5B06490690}"/>
              </a:ext>
            </a:extLst>
          </p:cNvPr>
          <p:cNvSpPr txBox="1"/>
          <p:nvPr userDrawn="1"/>
        </p:nvSpPr>
        <p:spPr>
          <a:xfrm>
            <a:off x="6395719" y="4870310"/>
            <a:ext cx="24352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675" dirty="0">
                <a:solidFill>
                  <a:srgbClr val="071F5D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Gia R, Nathan   gn1188@nhusd.k12.ca.us</a:t>
            </a:r>
          </a:p>
          <a:p>
            <a:pPr algn="r"/>
            <a:r>
              <a:rPr lang="en-US" sz="675" dirty="0">
                <a:solidFill>
                  <a:srgbClr val="071F5D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1120558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3" r:id="rId32"/>
  </p:sldLayoutIdLst>
  <p:hf sldNum="0" hdr="0" dt="0"/>
  <p:txStyles>
    <p:titleStyle>
      <a:lvl1pPr algn="l" defTabSz="685738" rtl="0" eaLnBrk="1" latinLnBrk="0" hangingPunct="1">
        <a:lnSpc>
          <a:spcPct val="90000"/>
        </a:lnSpc>
        <a:spcBef>
          <a:spcPct val="0"/>
        </a:spcBef>
        <a:buNone/>
        <a:defRPr sz="2250" b="0" i="0" kern="1200">
          <a:solidFill>
            <a:srgbClr val="071F5D"/>
          </a:solidFill>
          <a:latin typeface="+mj-lt"/>
          <a:ea typeface="Open Sans Light" panose="020B0306030504020204" pitchFamily="34" charset="0"/>
          <a:cs typeface="Lato" panose="020F0502020204030203" pitchFamily="34" charset="0"/>
        </a:defRPr>
      </a:lvl1pPr>
    </p:titleStyle>
    <p:bodyStyle>
      <a:lvl1pPr marL="171434" indent="-171434" algn="l" defTabSz="685738" rtl="0" eaLnBrk="1" latinLnBrk="0" hangingPunct="1">
        <a:lnSpc>
          <a:spcPct val="100000"/>
        </a:lnSpc>
        <a:spcBef>
          <a:spcPts val="1500"/>
        </a:spcBef>
        <a:buClr>
          <a:schemeClr val="accent1"/>
        </a:buClr>
        <a:buFont typeface="Wingdings" pitchFamily="2" charset="2"/>
        <a:buChar char="§"/>
        <a:defRPr sz="1500" b="0" i="0" kern="1200">
          <a:solidFill>
            <a:schemeClr val="bg2">
              <a:lumMod val="25000"/>
            </a:schemeClr>
          </a:solidFill>
          <a:latin typeface="+mn-lt"/>
          <a:ea typeface="Lato" panose="020F0502020204030203" pitchFamily="34" charset="0"/>
          <a:cs typeface="Lato" panose="020F0502020204030203" pitchFamily="34" charset="0"/>
        </a:defRPr>
      </a:lvl1pPr>
      <a:lvl2pPr marL="514303" indent="-171434" algn="l" defTabSz="685738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350" b="0" i="0" kern="1200">
          <a:solidFill>
            <a:schemeClr val="bg2">
              <a:lumMod val="25000"/>
            </a:schemeClr>
          </a:solidFill>
          <a:latin typeface="+mn-lt"/>
          <a:ea typeface="Open Sans Light" panose="020B0306030504020204" pitchFamily="34" charset="0"/>
          <a:cs typeface="Lato" panose="020F0502020204030203" pitchFamily="34" charset="0"/>
        </a:defRPr>
      </a:lvl2pPr>
      <a:lvl3pPr marL="857172" indent="-171434" algn="l" defTabSz="685738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System Font Regular"/>
        <a:buChar char="-"/>
        <a:defRPr sz="1200" b="0" i="0" kern="1200">
          <a:solidFill>
            <a:schemeClr val="bg2">
              <a:lumMod val="25000"/>
            </a:schemeClr>
          </a:solidFill>
          <a:latin typeface="+mn-lt"/>
          <a:ea typeface="Open Sans Light" panose="020B0306030504020204" pitchFamily="34" charset="0"/>
          <a:cs typeface="Lato" panose="020F0502020204030203" pitchFamily="34" charset="0"/>
        </a:defRPr>
      </a:lvl3pPr>
      <a:lvl4pPr marL="1028606" indent="0" algn="l" defTabSz="68573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2910" indent="-171434" algn="l" defTabSz="68573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778" indent="-171434" algn="l" defTabSz="68573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47" indent="-171434" algn="l" defTabSz="68573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16" indent="-171434" algn="l" defTabSz="68573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85" indent="-171434" algn="l" defTabSz="68573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9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8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06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75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44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13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82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50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3840">
          <p15:clr>
            <a:srgbClr val="F26B43"/>
          </p15:clr>
        </p15:guide>
        <p15:guide id="3" pos="7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6E4C7CDA-0AC6-7247-B118-E725E0C50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89" y="342901"/>
            <a:ext cx="8682824" cy="641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E7A342-6B88-3E47-A0EA-B8073B448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589" y="984263"/>
            <a:ext cx="8682824" cy="3459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B4C1A-47C3-BC4E-BE08-8EB9764DFAEF}"/>
              </a:ext>
            </a:extLst>
          </p:cNvPr>
          <p:cNvSpPr txBox="1"/>
          <p:nvPr userDrawn="1"/>
        </p:nvSpPr>
        <p:spPr>
          <a:xfrm>
            <a:off x="8746299" y="4854040"/>
            <a:ext cx="295274" cy="2077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750" smtClean="0">
                <a:solidFill>
                  <a:schemeClr val="tx2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750" dirty="0">
              <a:solidFill>
                <a:schemeClr val="tx2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0C6E5-EFFE-EC45-B64C-4B5B06490690}"/>
              </a:ext>
            </a:extLst>
          </p:cNvPr>
          <p:cNvSpPr txBox="1"/>
          <p:nvPr userDrawn="1"/>
        </p:nvSpPr>
        <p:spPr>
          <a:xfrm>
            <a:off x="6395719" y="4870310"/>
            <a:ext cx="24352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675" dirty="0">
                <a:solidFill>
                  <a:srgbClr val="071F5D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Gia R, Nathan   gn1188@nhusd.k12.ca.us</a:t>
            </a:r>
          </a:p>
          <a:p>
            <a:pPr algn="r"/>
            <a:r>
              <a:rPr lang="en-US" sz="675" dirty="0">
                <a:solidFill>
                  <a:srgbClr val="071F5D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105408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</p:sldLayoutIdLst>
  <p:hf sldNum="0" hdr="0" dt="0"/>
  <p:txStyles>
    <p:titleStyle>
      <a:lvl1pPr algn="l" defTabSz="685738" rtl="0" eaLnBrk="1" latinLnBrk="0" hangingPunct="1">
        <a:lnSpc>
          <a:spcPct val="90000"/>
        </a:lnSpc>
        <a:spcBef>
          <a:spcPct val="0"/>
        </a:spcBef>
        <a:buNone/>
        <a:defRPr sz="2250" b="0" i="0" kern="1200">
          <a:solidFill>
            <a:srgbClr val="071F5D"/>
          </a:solidFill>
          <a:latin typeface="+mj-lt"/>
          <a:ea typeface="Open Sans Light" panose="020B0306030504020204" pitchFamily="34" charset="0"/>
          <a:cs typeface="Lato" panose="020F0502020204030203" pitchFamily="34" charset="0"/>
        </a:defRPr>
      </a:lvl1pPr>
    </p:titleStyle>
    <p:bodyStyle>
      <a:lvl1pPr marL="171434" indent="-171434" algn="l" defTabSz="685738" rtl="0" eaLnBrk="1" latinLnBrk="0" hangingPunct="1">
        <a:lnSpc>
          <a:spcPct val="100000"/>
        </a:lnSpc>
        <a:spcBef>
          <a:spcPts val="1500"/>
        </a:spcBef>
        <a:buClr>
          <a:schemeClr val="accent1"/>
        </a:buClr>
        <a:buFont typeface="Wingdings" pitchFamily="2" charset="2"/>
        <a:buChar char="§"/>
        <a:defRPr sz="1500" b="0" i="0" kern="1200">
          <a:solidFill>
            <a:schemeClr val="bg2">
              <a:lumMod val="25000"/>
            </a:schemeClr>
          </a:solidFill>
          <a:latin typeface="+mn-lt"/>
          <a:ea typeface="Lato" panose="020F0502020204030203" pitchFamily="34" charset="0"/>
          <a:cs typeface="Lato" panose="020F0502020204030203" pitchFamily="34" charset="0"/>
        </a:defRPr>
      </a:lvl1pPr>
      <a:lvl2pPr marL="514303" indent="-171434" algn="l" defTabSz="685738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350" b="0" i="0" kern="1200">
          <a:solidFill>
            <a:schemeClr val="bg2">
              <a:lumMod val="25000"/>
            </a:schemeClr>
          </a:solidFill>
          <a:latin typeface="+mn-lt"/>
          <a:ea typeface="Open Sans Light" panose="020B0306030504020204" pitchFamily="34" charset="0"/>
          <a:cs typeface="Lato" panose="020F0502020204030203" pitchFamily="34" charset="0"/>
        </a:defRPr>
      </a:lvl2pPr>
      <a:lvl3pPr marL="857172" indent="-171434" algn="l" defTabSz="685738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System Font Regular"/>
        <a:buChar char="-"/>
        <a:defRPr sz="1200" b="0" i="0" kern="1200">
          <a:solidFill>
            <a:schemeClr val="bg2">
              <a:lumMod val="25000"/>
            </a:schemeClr>
          </a:solidFill>
          <a:latin typeface="+mn-lt"/>
          <a:ea typeface="Open Sans Light" panose="020B0306030504020204" pitchFamily="34" charset="0"/>
          <a:cs typeface="Lato" panose="020F0502020204030203" pitchFamily="34" charset="0"/>
        </a:defRPr>
      </a:lvl3pPr>
      <a:lvl4pPr marL="1028606" indent="0" algn="l" defTabSz="68573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2910" indent="-171434" algn="l" defTabSz="68573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778" indent="-171434" algn="l" defTabSz="68573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47" indent="-171434" algn="l" defTabSz="68573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16" indent="-171434" algn="l" defTabSz="68573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85" indent="-171434" algn="l" defTabSz="68573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9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8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06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75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44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13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82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50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3840">
          <p15:clr>
            <a:srgbClr val="F26B43"/>
          </p15:clr>
        </p15:guide>
        <p15:guide id="3" pos="7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omen.org/breast-cancer/facts-statistics/breast-cancer-statistics/" TargetMode="External"/><Relationship Id="rId2" Type="http://schemas.openxmlformats.org/officeDocument/2006/relationships/hyperlink" Target="https://www.newyorkfed.org/newsevents/news/research/2022/20221115" TargetMode="Externa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komen.org/wp-content/uploads/BCFactSheetOct2017-1.pdf" TargetMode="Externa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F3F8EC-6A55-3F42-940A-E0A3D3F43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b="1" dirty="0"/>
              <a:t>FNA Anomaly Detector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b="1" dirty="0"/>
              <a:t>Using Machine Learning  </a:t>
            </a:r>
            <a:br>
              <a:rPr lang="en-US" dirty="0"/>
            </a:br>
            <a:r>
              <a:rPr lang="en-US" b="1" dirty="0"/>
              <a:t>for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/>
              <a:t>Breast Cancer Detection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A1BE2D-F83B-7047-B9DB-E7361A184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ja-US" dirty="0"/>
              <a:t>Gia R. NATHAN </a:t>
            </a:r>
          </a:p>
          <a:p>
            <a:pPr>
              <a:lnSpc>
                <a:spcPct val="120000"/>
              </a:lnSpc>
            </a:pPr>
            <a:r>
              <a:rPr lang="en-US" altLang="ja-US" dirty="0"/>
              <a:t>12</a:t>
            </a:r>
            <a:r>
              <a:rPr lang="en-US" altLang="ja-US" baseline="30000" dirty="0"/>
              <a:t>th</a:t>
            </a:r>
            <a:r>
              <a:rPr lang="en-US" altLang="ja-US" dirty="0"/>
              <a:t> Grade, James Logan High School, Union City California   10/10/2023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9DE57-DF88-8639-4174-A967BF3D38F4}"/>
              </a:ext>
            </a:extLst>
          </p:cNvPr>
          <p:cNvSpPr txBox="1"/>
          <p:nvPr/>
        </p:nvSpPr>
        <p:spPr>
          <a:xfrm>
            <a:off x="6996224" y="4505552"/>
            <a:ext cx="183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Independent Research</a:t>
            </a:r>
          </a:p>
        </p:txBody>
      </p:sp>
    </p:spTree>
    <p:extLst>
      <p:ext uri="{BB962C8B-B14F-4D97-AF65-F5344CB8AC3E}">
        <p14:creationId xmlns:p14="http://schemas.microsoft.com/office/powerpoint/2010/main" val="149803584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18F8D-9DF9-6C2F-F494-966519C3A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89" y="1682341"/>
            <a:ext cx="8682824" cy="499159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Based Solution: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FNA Anomaly Detector</a:t>
            </a:r>
            <a:br>
              <a:rPr lang="en-US" dirty="0"/>
            </a:br>
            <a:r>
              <a:rPr lang="en-US" dirty="0"/>
              <a:t>for </a:t>
            </a:r>
            <a:br>
              <a:rPr lang="en-US" dirty="0"/>
            </a:br>
            <a:r>
              <a:rPr lang="en-US" dirty="0"/>
              <a:t>Cancer Detection</a:t>
            </a:r>
          </a:p>
        </p:txBody>
      </p:sp>
    </p:spTree>
    <p:extLst>
      <p:ext uri="{BB962C8B-B14F-4D97-AF65-F5344CB8AC3E}">
        <p14:creationId xmlns:p14="http://schemas.microsoft.com/office/powerpoint/2010/main" val="4234995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title"/>
          </p:nvPr>
        </p:nvSpPr>
        <p:spPr>
          <a:xfrm>
            <a:off x="-216672" y="-6440"/>
            <a:ext cx="8682824" cy="6400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 algn="ctr">
              <a:spcBef>
                <a:spcPts val="0"/>
              </a:spcBef>
              <a:buClr>
                <a:srgbClr val="230A0C"/>
              </a:buClr>
              <a:buSzPts val="4400"/>
            </a:pPr>
            <a:r>
              <a:rPr lang="en-US" b="1" dirty="0"/>
              <a:t>Fine Needle Aspiration </a:t>
            </a:r>
            <a:endParaRPr b="1" dirty="0"/>
          </a:p>
        </p:txBody>
      </p:sp>
      <p:sp>
        <p:nvSpPr>
          <p:cNvPr id="258" name="Google Shape;258;p13"/>
          <p:cNvSpPr txBox="1">
            <a:spLocks noGrp="1"/>
          </p:cNvSpPr>
          <p:nvPr>
            <p:ph type="body" idx="4294967295"/>
          </p:nvPr>
        </p:nvSpPr>
        <p:spPr>
          <a:xfrm>
            <a:off x="138046" y="633640"/>
            <a:ext cx="3944855" cy="43353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 fontScale="40000" lnSpcReduction="20000"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SzPts val="2800"/>
              <a:buNone/>
            </a:pPr>
            <a:r>
              <a:rPr lang="en-US" sz="4500" b="1" dirty="0"/>
              <a:t>What is it ?     </a:t>
            </a:r>
          </a:p>
          <a:p>
            <a:pPr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2800" b="1" dirty="0"/>
              <a:t> A biopsy is a medical diagnostic procedure to remove a piece of tissue or a sample of cells from a patient's body.</a:t>
            </a:r>
          </a:p>
          <a:p>
            <a:pPr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2800" b="1" dirty="0"/>
              <a:t>FNA or Fine Needle Aspiration is a type of biopsy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SzPts val="2800"/>
              <a:buNone/>
            </a:pPr>
            <a:r>
              <a:rPr lang="en-US" sz="2800" b="1" dirty="0"/>
              <a:t>How it is done: 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2800" b="1" dirty="0"/>
              <a:t>In FNA a small amount of breast tissue or fluid is removed from a suspicious area and checked for cancer cells. 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2800" b="1" dirty="0"/>
              <a:t>A very thin needle and syringe to remove a sample of cells, tissue or fluid from an abnormal area or lump in the body. 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2800" b="1" dirty="0"/>
              <a:t>The sample is then examined under a microscope. 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SzPts val="2800"/>
              <a:buNone/>
            </a:pPr>
            <a:r>
              <a:rPr lang="en-US" sz="1950" b="1" dirty="0"/>
              <a:t> 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2E93A-9CD6-5D50-BEB4-92B2B4AE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740" y="1102883"/>
            <a:ext cx="4713798" cy="317849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093406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title"/>
          </p:nvPr>
        </p:nvSpPr>
        <p:spPr>
          <a:xfrm>
            <a:off x="-304347" y="-101759"/>
            <a:ext cx="8682824" cy="6400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 algn="ctr">
              <a:spcBef>
                <a:spcPts val="0"/>
              </a:spcBef>
              <a:buClr>
                <a:srgbClr val="230A0C"/>
              </a:buClr>
              <a:buSzPts val="4400"/>
            </a:pPr>
            <a:r>
              <a:rPr lang="en-US" b="1" dirty="0"/>
              <a:t>Machine Learning (ML) for FNA Anomaly Detection</a:t>
            </a:r>
            <a:endParaRPr b="1" dirty="0"/>
          </a:p>
        </p:txBody>
      </p:sp>
      <p:sp>
        <p:nvSpPr>
          <p:cNvPr id="258" name="Google Shape;258;p13"/>
          <p:cNvSpPr txBox="1">
            <a:spLocks noGrp="1"/>
          </p:cNvSpPr>
          <p:nvPr>
            <p:ph type="body" idx="4294967295"/>
          </p:nvPr>
        </p:nvSpPr>
        <p:spPr>
          <a:xfrm>
            <a:off x="87675" y="714983"/>
            <a:ext cx="5463959" cy="42102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SzPts val="2800"/>
              <a:buNone/>
            </a:pPr>
            <a:r>
              <a:rPr lang="en-US" sz="1400" b="1" dirty="0"/>
              <a:t>What it does :   </a:t>
            </a:r>
          </a:p>
          <a:p>
            <a:pPr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1100" b="1" dirty="0"/>
              <a:t> </a:t>
            </a:r>
            <a:r>
              <a:rPr lang="en-US" sz="1000" b="1" dirty="0"/>
              <a:t>Detects malignancy based on anomalies in FNA  Biopsy samples  </a:t>
            </a:r>
            <a:endParaRPr lang="en-US" sz="900" b="1" dirty="0"/>
          </a:p>
          <a:p>
            <a:pPr marL="0" indent="0">
              <a:lnSpc>
                <a:spcPct val="200000"/>
              </a:lnSpc>
              <a:spcBef>
                <a:spcPts val="0"/>
              </a:spcBef>
              <a:buSzPts val="2800"/>
              <a:buNone/>
            </a:pPr>
            <a:r>
              <a:rPr lang="en-US" sz="1200" b="1" dirty="0"/>
              <a:t>How it is done: </a:t>
            </a:r>
          </a:p>
          <a:p>
            <a:pPr lvl="1" indent="-342900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900" b="1" dirty="0"/>
              <a:t>Initial goal is to use a supervised  machine learning  model</a:t>
            </a:r>
          </a:p>
          <a:p>
            <a:pPr lvl="1" indent="-342900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900" b="1" dirty="0"/>
              <a:t>That does Real time Classification of FNA biopsy sample</a:t>
            </a:r>
          </a:p>
          <a:p>
            <a:pPr lvl="1" indent="-342900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800" b="1" dirty="0"/>
              <a:t>Separates cell tissue into two classes</a:t>
            </a:r>
          </a:p>
          <a:p>
            <a:pPr lvl="2" indent="-342900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900" b="1" dirty="0"/>
              <a:t>Normal/Benign </a:t>
            </a:r>
          </a:p>
          <a:p>
            <a:pPr lvl="2" indent="-342900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900" b="1" dirty="0"/>
              <a:t>Malignant</a:t>
            </a:r>
          </a:p>
          <a:p>
            <a:pPr indent="-342900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1000" b="1" dirty="0"/>
              <a:t>Labeled training samples used  to learn a classification hyperplane</a:t>
            </a:r>
          </a:p>
          <a:p>
            <a:pPr indent="-342900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1000" b="1" dirty="0"/>
              <a:t>Machine Model developed from Fine Needle Aspiration Biopsy data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SzPts val="2800"/>
              <a:buNone/>
            </a:pPr>
            <a:r>
              <a:rPr lang="en-US" sz="1200" b="1" dirty="0"/>
              <a:t>How it is deployed: </a:t>
            </a:r>
          </a:p>
          <a:p>
            <a:pPr lvl="1" indent="-342900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800" b="1" dirty="0"/>
              <a:t>A standalone classification software package that works with FNA module in Biopsy Analytics software</a:t>
            </a:r>
          </a:p>
          <a:p>
            <a:pPr lvl="1" indent="-342900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800" b="1" dirty="0"/>
              <a:t>This software can be pushed to interact with FNA control plane via a docker container</a:t>
            </a:r>
          </a:p>
          <a:p>
            <a:pPr lvl="1" indent="-342900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800" b="1" dirty="0"/>
              <a:t>Can be Sold as an upsell application on  top of Existing FNA Analytics Software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9D044D-E339-B5BD-C26D-0CC58B4E7C34}"/>
              </a:ext>
            </a:extLst>
          </p:cNvPr>
          <p:cNvGrpSpPr/>
          <p:nvPr/>
        </p:nvGrpSpPr>
        <p:grpSpPr>
          <a:xfrm>
            <a:off x="4037065" y="584021"/>
            <a:ext cx="5019260" cy="4279982"/>
            <a:chOff x="4124740" y="633640"/>
            <a:chExt cx="5019260" cy="4279982"/>
          </a:xfrm>
        </p:grpSpPr>
        <p:pic>
          <p:nvPicPr>
            <p:cNvPr id="4" name="Google Shape;224;p9">
              <a:extLst>
                <a:ext uri="{FF2B5EF4-FFF2-40B4-BE49-F238E27FC236}">
                  <a16:creationId xmlns:a16="http://schemas.microsoft.com/office/drawing/2014/main" id="{983CDB59-A4BF-5647-C5F4-8E183527262D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90094" y="633640"/>
              <a:ext cx="3147237" cy="1834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C1A9766-5232-383C-423E-F4544C6A7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3993" y="3441300"/>
              <a:ext cx="2450007" cy="147232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4FF2F80-8284-5451-06E0-EDEFD4D32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4740" y="1947788"/>
              <a:ext cx="2571642" cy="1493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7139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>
            <a:spLocks noGrp="1"/>
          </p:cNvSpPr>
          <p:nvPr>
            <p:ph type="title"/>
          </p:nvPr>
        </p:nvSpPr>
        <p:spPr>
          <a:xfrm>
            <a:off x="230588" y="-192649"/>
            <a:ext cx="8682824" cy="6400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 algn="ctr">
              <a:spcBef>
                <a:spcPts val="0"/>
              </a:spcBef>
              <a:buClr>
                <a:srgbClr val="230A0C"/>
              </a:buClr>
              <a:buSzPts val="4400"/>
            </a:pPr>
            <a:r>
              <a:rPr lang="en-US" b="1" dirty="0"/>
              <a:t>Methodology Used</a:t>
            </a:r>
            <a:endParaRPr b="1" dirty="0"/>
          </a:p>
        </p:txBody>
      </p:sp>
      <p:sp>
        <p:nvSpPr>
          <p:cNvPr id="332" name="Google Shape;332;p57"/>
          <p:cNvSpPr txBox="1">
            <a:spLocks noGrp="1"/>
          </p:cNvSpPr>
          <p:nvPr>
            <p:ph type="body" idx="4294967295"/>
          </p:nvPr>
        </p:nvSpPr>
        <p:spPr>
          <a:xfrm>
            <a:off x="0" y="595423"/>
            <a:ext cx="3785191" cy="39868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UW-Madison breast cancer  dataset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Contains 569 distinct records with 33 columns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Represents  features that are computed from a digitized image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Image contains Fine needle aspirate (FNA) of a breast mass. 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Describes characteristics of the cell nuclei 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FNA data is used for developing a classification model 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Model detects malignant breast cancer cells in a patient's FNA biopsy sample.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4D6C6-385E-35A4-6E15-36BC1A4BA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655" y="447431"/>
            <a:ext cx="5282757" cy="2624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A0AD89-72A8-5581-0F8D-41C86BC40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655" y="3130430"/>
            <a:ext cx="2147730" cy="1689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9F2791-1A58-2178-F874-28E2949B3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385" y="2947439"/>
            <a:ext cx="2002142" cy="20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33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>
            <a:spLocks noGrp="1"/>
          </p:cNvSpPr>
          <p:nvPr>
            <p:ph type="title"/>
          </p:nvPr>
        </p:nvSpPr>
        <p:spPr>
          <a:xfrm>
            <a:off x="230588" y="-192649"/>
            <a:ext cx="8682824" cy="6400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 algn="ctr">
              <a:spcBef>
                <a:spcPts val="0"/>
              </a:spcBef>
              <a:buClr>
                <a:srgbClr val="230A0C"/>
              </a:buClr>
              <a:buSzPts val="4400"/>
            </a:pPr>
            <a:r>
              <a:rPr lang="en-US" b="1" dirty="0"/>
              <a:t>Methodology Used</a:t>
            </a:r>
            <a:endParaRPr b="1" dirty="0"/>
          </a:p>
        </p:txBody>
      </p:sp>
      <p:sp>
        <p:nvSpPr>
          <p:cNvPr id="332" name="Google Shape;332;p57"/>
          <p:cNvSpPr txBox="1">
            <a:spLocks noGrp="1"/>
          </p:cNvSpPr>
          <p:nvPr>
            <p:ph type="body" idx="4294967295"/>
          </p:nvPr>
        </p:nvSpPr>
        <p:spPr>
          <a:xfrm>
            <a:off x="0" y="595423"/>
            <a:ext cx="3785191" cy="39868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Visualization and Basic statistical analysis  was done to remove correlated features 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Feature ranking was done with Recursive Feature Elimination. (RFE)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A0AD89-72A8-5581-0F8D-41C86BC40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" y="2513743"/>
            <a:ext cx="1697228" cy="1335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9F2791-1A58-2178-F874-28E2949B3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08244"/>
            <a:ext cx="4146698" cy="43424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97AC3F-040E-09AF-B6DD-3431BEE3C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604" y="2049700"/>
            <a:ext cx="2702425" cy="280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2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>
            <a:spLocks noGrp="1"/>
          </p:cNvSpPr>
          <p:nvPr>
            <p:ph type="title"/>
          </p:nvPr>
        </p:nvSpPr>
        <p:spPr>
          <a:xfrm>
            <a:off x="230588" y="-192649"/>
            <a:ext cx="8682824" cy="6400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 algn="ctr">
              <a:spcBef>
                <a:spcPts val="0"/>
              </a:spcBef>
              <a:buClr>
                <a:srgbClr val="230A0C"/>
              </a:buClr>
              <a:buSzPts val="4400"/>
            </a:pPr>
            <a:r>
              <a:rPr lang="en-US" b="1" dirty="0"/>
              <a:t>Methodology Used</a:t>
            </a:r>
            <a:endParaRPr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D49FF-AE86-ECBB-ECCC-337941285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725" y="786807"/>
            <a:ext cx="7278746" cy="3196857"/>
          </a:xfrm>
          <a:prstGeom prst="rect">
            <a:avLst/>
          </a:prstGeom>
        </p:spPr>
      </p:pic>
      <p:sp>
        <p:nvSpPr>
          <p:cNvPr id="332" name="Google Shape;332;p57"/>
          <p:cNvSpPr txBox="1">
            <a:spLocks noGrp="1"/>
          </p:cNvSpPr>
          <p:nvPr>
            <p:ph type="body" idx="4294967295"/>
          </p:nvPr>
        </p:nvSpPr>
        <p:spPr>
          <a:xfrm>
            <a:off x="72897" y="730102"/>
            <a:ext cx="2098158" cy="39868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Multiple models were built using Supervised Learning </a:t>
            </a:r>
          </a:p>
          <a:p>
            <a:pPr marL="685769" lvl="1" indent="-342900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Logistic Regression </a:t>
            </a:r>
          </a:p>
          <a:p>
            <a:pPr marL="685769" lvl="1" indent="-342900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 err="1"/>
              <a:t>RandomForest</a:t>
            </a:r>
            <a:r>
              <a:rPr lang="en-US" b="1" dirty="0"/>
              <a:t> </a:t>
            </a:r>
          </a:p>
          <a:p>
            <a:pPr marL="685769" lvl="1" indent="-342900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KNN</a:t>
            </a:r>
          </a:p>
          <a:p>
            <a:pPr marL="685769" lvl="1" indent="-342900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Support Vector Machine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Logistic Regression was selected as it had the  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4110813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9"/>
          <p:cNvSpPr txBox="1">
            <a:spLocks noGrp="1"/>
          </p:cNvSpPr>
          <p:nvPr>
            <p:ph type="title"/>
          </p:nvPr>
        </p:nvSpPr>
        <p:spPr>
          <a:xfrm>
            <a:off x="-194922" y="63209"/>
            <a:ext cx="8682824" cy="6400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 algn="ctr">
              <a:spcBef>
                <a:spcPts val="0"/>
              </a:spcBef>
              <a:buClr>
                <a:srgbClr val="230A0C"/>
              </a:buClr>
              <a:buSzPts val="4400"/>
            </a:pPr>
            <a:r>
              <a:rPr lang="en-US" b="1" dirty="0"/>
              <a:t>Logistic Regression Explained </a:t>
            </a:r>
            <a:endParaRPr b="1" dirty="0"/>
          </a:p>
        </p:txBody>
      </p:sp>
      <p:sp>
        <p:nvSpPr>
          <p:cNvPr id="263" name="Google Shape;263;p49"/>
          <p:cNvSpPr txBox="1">
            <a:spLocks noGrp="1"/>
          </p:cNvSpPr>
          <p:nvPr>
            <p:ph type="body" idx="4294967295"/>
          </p:nvPr>
        </p:nvSpPr>
        <p:spPr>
          <a:xfrm>
            <a:off x="161122" y="593080"/>
            <a:ext cx="8933259" cy="26086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b="1" dirty="0"/>
              <a:t>Anomaly Detector High Level Functional Blocks</a:t>
            </a:r>
          </a:p>
          <a:p>
            <a:pPr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b="1" dirty="0"/>
              <a:t>The idea is to come up with a two class classifier that classifies FNA data  with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b="1" dirty="0"/>
              <a:t>1 indicating an anomaly and 0 indicating normal cell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6ACA3-7D07-188C-E65A-90B9860C0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67" y="2154845"/>
            <a:ext cx="3218123" cy="2821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BF256F-CE5D-C8DF-B6E9-6F2AE9BF5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534" y="2247848"/>
            <a:ext cx="3767980" cy="184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97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9"/>
          <p:cNvSpPr txBox="1">
            <a:spLocks noGrp="1"/>
          </p:cNvSpPr>
          <p:nvPr>
            <p:ph type="title"/>
          </p:nvPr>
        </p:nvSpPr>
        <p:spPr>
          <a:xfrm>
            <a:off x="-60243" y="0"/>
            <a:ext cx="8682824" cy="6400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 algn="ctr">
              <a:spcBef>
                <a:spcPts val="0"/>
              </a:spcBef>
              <a:buClr>
                <a:srgbClr val="230A0C"/>
              </a:buClr>
              <a:buSzPts val="4400"/>
            </a:pPr>
            <a:r>
              <a:rPr lang="en-US" b="1" dirty="0"/>
              <a:t>Logistic Regression Explained </a:t>
            </a:r>
            <a:endParaRPr b="1" dirty="0"/>
          </a:p>
        </p:txBody>
      </p:sp>
      <p:sp>
        <p:nvSpPr>
          <p:cNvPr id="263" name="Google Shape;263;p49"/>
          <p:cNvSpPr txBox="1">
            <a:spLocks noGrp="1"/>
          </p:cNvSpPr>
          <p:nvPr>
            <p:ph type="body" idx="4294967295"/>
          </p:nvPr>
        </p:nvSpPr>
        <p:spPr>
          <a:xfrm>
            <a:off x="168210" y="727758"/>
            <a:ext cx="8628459" cy="403562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/>
          </a:bodyPr>
          <a:lstStyle/>
          <a:p>
            <a:pPr>
              <a:lnSpc>
                <a:spcPct val="250000"/>
              </a:lnSpc>
              <a:spcBef>
                <a:spcPts val="0"/>
              </a:spcBef>
              <a:buSzPts val="2800"/>
            </a:pPr>
            <a:r>
              <a:rPr lang="en-US" sz="1600" b="1" dirty="0"/>
              <a:t>Logistic regression is a statistical method for predicting binary classes. </a:t>
            </a:r>
          </a:p>
          <a:p>
            <a:pPr>
              <a:lnSpc>
                <a:spcPct val="250000"/>
              </a:lnSpc>
              <a:spcBef>
                <a:spcPts val="0"/>
              </a:spcBef>
              <a:buSzPts val="2800"/>
            </a:pPr>
            <a:r>
              <a:rPr lang="en-US" sz="1600" b="1" dirty="0"/>
              <a:t>The outcome or target variable  is dichotomous in nature. </a:t>
            </a:r>
          </a:p>
          <a:p>
            <a:pPr>
              <a:lnSpc>
                <a:spcPct val="250000"/>
              </a:lnSpc>
              <a:spcBef>
                <a:spcPts val="0"/>
              </a:spcBef>
              <a:buSzPts val="2800"/>
            </a:pPr>
            <a:r>
              <a:rPr lang="en-US" sz="1600" b="1" dirty="0"/>
              <a:t>Dichotomous meaning there are only two possible classes. 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b="1" dirty="0"/>
              <a:t>Special case of linear regression where the target variable is categorical in nature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b="1" dirty="0"/>
              <a:t>Uses a log of odds as the dependent variable.</a:t>
            </a:r>
            <a:r>
              <a:rPr lang="en-US" dirty="0"/>
              <a:t> 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b="1" dirty="0"/>
              <a:t>Computes the probability of occurrence of a binary event utilizing a logit function. (malignant/benign)</a:t>
            </a:r>
          </a:p>
        </p:txBody>
      </p:sp>
    </p:spTree>
    <p:extLst>
      <p:ext uri="{BB962C8B-B14F-4D97-AF65-F5344CB8AC3E}">
        <p14:creationId xmlns:p14="http://schemas.microsoft.com/office/powerpoint/2010/main" val="3176249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9"/>
          <p:cNvSpPr txBox="1">
            <a:spLocks noGrp="1"/>
          </p:cNvSpPr>
          <p:nvPr>
            <p:ph type="title"/>
          </p:nvPr>
        </p:nvSpPr>
        <p:spPr>
          <a:xfrm>
            <a:off x="-60243" y="0"/>
            <a:ext cx="8682824" cy="6400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 algn="ctr">
              <a:spcBef>
                <a:spcPts val="0"/>
              </a:spcBef>
              <a:buClr>
                <a:srgbClr val="230A0C"/>
              </a:buClr>
              <a:buSzPts val="4400"/>
            </a:pPr>
            <a:r>
              <a:rPr lang="en-US" b="1" dirty="0"/>
              <a:t>Logistic Regression Explained </a:t>
            </a:r>
            <a:endParaRPr b="1" dirty="0"/>
          </a:p>
        </p:txBody>
      </p:sp>
      <p:sp>
        <p:nvSpPr>
          <p:cNvPr id="263" name="Google Shape;263;p49"/>
          <p:cNvSpPr txBox="1">
            <a:spLocks noGrp="1"/>
          </p:cNvSpPr>
          <p:nvPr>
            <p:ph type="body" idx="4294967295"/>
          </p:nvPr>
        </p:nvSpPr>
        <p:spPr>
          <a:xfrm>
            <a:off x="161122" y="593079"/>
            <a:ext cx="8682824" cy="45504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b="1" dirty="0"/>
              <a:t>Linear Regression Equation: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b="1" dirty="0"/>
              <a:t>y is a dependent variable and x1, x2 ... and </a:t>
            </a:r>
            <a:r>
              <a:rPr lang="en-US" b="1" dirty="0" err="1"/>
              <a:t>Xn</a:t>
            </a:r>
            <a:r>
              <a:rPr lang="en-US" b="1" dirty="0"/>
              <a:t> are explanatory variables</a:t>
            </a:r>
          </a:p>
          <a:p>
            <a:pPr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b="1" dirty="0"/>
              <a:t>Sigmoid Function: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1100" b="1" dirty="0"/>
              <a:t>Outputs an ‘S’ shaped curve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1100" b="1" dirty="0"/>
              <a:t>Can take any real-valued number 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1100" b="1" dirty="0"/>
              <a:t>Maps it into a value between 0 and 1. 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1100" b="1" dirty="0"/>
              <a:t>If the curve goes to positive infinity, y predicted will become 1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1100" b="1" dirty="0"/>
              <a:t>If the curve goes to negative infinity, y predicted will become 0.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1100" b="1" dirty="0"/>
              <a:t> If the output of the sigmoid function is more than 0.5, we can classify the outcome as 1 or YES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1100" b="1" dirty="0"/>
              <a:t>If it is less than 0.5, we can classify it as 0 or NO.</a:t>
            </a:r>
            <a:endParaRPr lang="en-US" b="1" dirty="0"/>
          </a:p>
          <a:p>
            <a:pPr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b="1" dirty="0"/>
              <a:t>Apply Sigmoid function on linear regression: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B1B3C2-A662-21B9-1B2C-8DE7984B4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169" y="4184116"/>
            <a:ext cx="4386078" cy="6739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59EA3A-6F69-9A9F-1163-2677CBEA5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190" y="690933"/>
            <a:ext cx="5828057" cy="4133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1EC9F4-C2CE-1D83-2560-3A7E49BAC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558" y="1370082"/>
            <a:ext cx="2750254" cy="252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80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7"/>
          <p:cNvSpPr txBox="1">
            <a:spLocks noGrp="1"/>
          </p:cNvSpPr>
          <p:nvPr>
            <p:ph type="body" idx="4294967295"/>
          </p:nvPr>
        </p:nvSpPr>
        <p:spPr>
          <a:xfrm>
            <a:off x="95809" y="657677"/>
            <a:ext cx="3857625" cy="26086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 err="1"/>
              <a:t>GridSearch</a:t>
            </a:r>
            <a:r>
              <a:rPr lang="en-US" b="1" dirty="0"/>
              <a:t> was used to do the best hyperparameter selection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The parameters were used to build the final model 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This new model was used for classification of new FNA data as: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  Benign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Malignant </a:t>
            </a:r>
          </a:p>
        </p:txBody>
      </p:sp>
      <p:sp>
        <p:nvSpPr>
          <p:cNvPr id="331" name="Google Shape;331;p57"/>
          <p:cNvSpPr txBox="1">
            <a:spLocks noGrp="1"/>
          </p:cNvSpPr>
          <p:nvPr>
            <p:ph type="title"/>
          </p:nvPr>
        </p:nvSpPr>
        <p:spPr>
          <a:xfrm>
            <a:off x="98104" y="-98769"/>
            <a:ext cx="8682824" cy="6400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 algn="ctr">
              <a:spcBef>
                <a:spcPts val="0"/>
              </a:spcBef>
              <a:buClr>
                <a:srgbClr val="230A0C"/>
              </a:buClr>
              <a:buSzPts val="4400"/>
            </a:pPr>
            <a:r>
              <a:rPr lang="en-US" b="1" dirty="0"/>
              <a:t>Methodology Used</a:t>
            </a:r>
            <a:endParaRPr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43ACCD-6351-0A33-7FE8-020CB4F86344}"/>
              </a:ext>
            </a:extLst>
          </p:cNvPr>
          <p:cNvGrpSpPr/>
          <p:nvPr/>
        </p:nvGrpSpPr>
        <p:grpSpPr>
          <a:xfrm>
            <a:off x="1259767" y="722949"/>
            <a:ext cx="7657158" cy="4358671"/>
            <a:chOff x="1366093" y="630800"/>
            <a:chExt cx="7657158" cy="43586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9B0CF9-0B01-C4FD-F9C9-0758150AA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6093" y="2714007"/>
              <a:ext cx="3448161" cy="227546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4910341-FD9E-2249-06BD-410C4F08B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1544" y="3040305"/>
              <a:ext cx="2161707" cy="153939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03E7135-11AD-B223-50A0-C55F00236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4047" y="3070021"/>
              <a:ext cx="2125331" cy="15096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094FA8E-0C6A-00A1-C174-C821D67F9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7289" y="630800"/>
              <a:ext cx="4351978" cy="2147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344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BDFB7-5C82-F1D7-2D44-493116FF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AC21C67C-97B2-5BDA-5990-DB86B6317D99}"/>
              </a:ext>
            </a:extLst>
          </p:cNvPr>
          <p:cNvSpPr txBox="1">
            <a:spLocks/>
          </p:cNvSpPr>
          <p:nvPr/>
        </p:nvSpPr>
        <p:spPr>
          <a:xfrm>
            <a:off x="3052152" y="699445"/>
            <a:ext cx="4245102" cy="3467100"/>
          </a:xfrm>
          <a:prstGeom prst="rect">
            <a:avLst/>
          </a:prstGeom>
        </p:spPr>
        <p:txBody>
          <a:bodyPr/>
          <a:lstStyle>
            <a:lvl1pPr marL="171434" indent="-171434" algn="l" defTabSz="685738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Font typeface="Wingdings" pitchFamily="2" charset="2"/>
              <a:buChar char="§"/>
              <a:defRPr sz="1500" b="0" i="0" kern="1200">
                <a:solidFill>
                  <a:schemeClr val="bg2">
                    <a:lumMod val="25000"/>
                  </a:schemeClr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14303" indent="-171434" algn="l" defTabSz="685738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bg2">
                    <a:lumMod val="25000"/>
                  </a:schemeClr>
                </a:solidFill>
                <a:latin typeface="+mn-lt"/>
                <a:ea typeface="Open Sans Light" panose="020B0306030504020204" pitchFamily="34" charset="0"/>
                <a:cs typeface="Lato" panose="020F0502020204030203" pitchFamily="34" charset="0"/>
              </a:defRPr>
            </a:lvl2pPr>
            <a:lvl3pPr marL="857172" indent="-171434" algn="l" defTabSz="685738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System Font Regular"/>
              <a:buChar char="-"/>
              <a:defRPr sz="1200" b="0" i="0" kern="1200">
                <a:solidFill>
                  <a:schemeClr val="bg2">
                    <a:lumMod val="25000"/>
                  </a:schemeClr>
                </a:solidFill>
                <a:latin typeface="+mn-lt"/>
                <a:ea typeface="Open Sans Light" panose="020B0306030504020204" pitchFamily="34" charset="0"/>
                <a:cs typeface="Lato" panose="020F0502020204030203" pitchFamily="34" charset="0"/>
              </a:defRPr>
            </a:lvl3pPr>
            <a:lvl4pPr marL="1028606" indent="0" algn="l" defTabSz="68573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542910" indent="-171434" algn="l" defTabSz="68573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778" indent="-171434" algn="l" defTabSz="68573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47" indent="-171434" algn="l" defTabSz="68573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16" indent="-171434" algn="l" defTabSz="68573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85" indent="-171434" algn="l" defTabSz="68573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Application </a:t>
            </a:r>
          </a:p>
          <a:p>
            <a:r>
              <a:rPr lang="en-US" sz="1800" b="1" dirty="0"/>
              <a:t>Problem Statement </a:t>
            </a:r>
          </a:p>
          <a:p>
            <a:r>
              <a:rPr lang="en-US" sz="1800" b="1" dirty="0"/>
              <a:t>Possible Solution </a:t>
            </a:r>
          </a:p>
          <a:p>
            <a:r>
              <a:rPr lang="en-US" sz="1800" b="1" dirty="0"/>
              <a:t>Solution  Overview</a:t>
            </a:r>
          </a:p>
          <a:p>
            <a:r>
              <a:rPr lang="en-US" sz="1800" b="1" dirty="0"/>
              <a:t>Methodology Used </a:t>
            </a:r>
          </a:p>
          <a:p>
            <a:r>
              <a:rPr lang="en-US" sz="1800" b="1" dirty="0"/>
              <a:t>Machine Learning Model</a:t>
            </a:r>
          </a:p>
          <a:p>
            <a:r>
              <a:rPr lang="en-US" sz="1800" b="1" dirty="0"/>
              <a:t>Results </a:t>
            </a:r>
          </a:p>
          <a:p>
            <a:r>
              <a:rPr lang="en-US" sz="1800" b="1" dirty="0"/>
              <a:t>Summary 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95633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>
            <a:spLocks noGrp="1"/>
          </p:cNvSpPr>
          <p:nvPr>
            <p:ph type="title"/>
          </p:nvPr>
        </p:nvSpPr>
        <p:spPr>
          <a:xfrm>
            <a:off x="90310" y="-201052"/>
            <a:ext cx="8682824" cy="6400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 algn="ctr">
              <a:spcBef>
                <a:spcPts val="0"/>
              </a:spcBef>
              <a:buClr>
                <a:srgbClr val="230A0C"/>
              </a:buClr>
              <a:buSzPts val="4400"/>
            </a:pPr>
            <a:r>
              <a:rPr lang="en-US" b="1" dirty="0"/>
              <a:t>Result Summary</a:t>
            </a:r>
            <a:endParaRPr b="1" dirty="0"/>
          </a:p>
        </p:txBody>
      </p:sp>
      <p:sp>
        <p:nvSpPr>
          <p:cNvPr id="332" name="Google Shape;332;p57"/>
          <p:cNvSpPr txBox="1">
            <a:spLocks noGrp="1"/>
          </p:cNvSpPr>
          <p:nvPr>
            <p:ph type="body" idx="4294967295"/>
          </p:nvPr>
        </p:nvSpPr>
        <p:spPr>
          <a:xfrm>
            <a:off x="90309" y="899086"/>
            <a:ext cx="3312109" cy="2264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 fontScale="92500" lnSpcReduction="10000"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The resulting model is able to classify new FNA test data like so: 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2800"/>
              <a:buNone/>
            </a:pPr>
            <a:endParaRPr lang="en-US" b="1" dirty="0"/>
          </a:p>
          <a:p>
            <a:pPr lvl="1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“B” for </a:t>
            </a:r>
            <a:r>
              <a:rPr lang="en-US" b="1" dirty="0" err="1"/>
              <a:t>Begnign</a:t>
            </a:r>
            <a:r>
              <a:rPr lang="en-US" b="1" dirty="0"/>
              <a:t> Cell</a:t>
            </a:r>
          </a:p>
          <a:p>
            <a:pPr marL="342869" lvl="1" indent="0">
              <a:lnSpc>
                <a:spcPct val="115000"/>
              </a:lnSpc>
              <a:spcBef>
                <a:spcPts val="0"/>
              </a:spcBef>
              <a:buSzPts val="2800"/>
              <a:buNone/>
            </a:pPr>
            <a:endParaRPr lang="en-US" b="1" dirty="0"/>
          </a:p>
          <a:p>
            <a:pPr lvl="1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“M”  for anomalous cell 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SzPts val="2800"/>
            </a:pPr>
            <a:endParaRPr lang="en-US" b="1" dirty="0"/>
          </a:p>
          <a:p>
            <a:pPr lvl="1">
              <a:lnSpc>
                <a:spcPct val="115000"/>
              </a:lnSpc>
              <a:spcBef>
                <a:spcPts val="0"/>
              </a:spcBef>
              <a:buSzPts val="2800"/>
            </a:pPr>
            <a:endParaRPr lang="en-US" b="1" dirty="0"/>
          </a:p>
          <a:p>
            <a:pPr lvl="1">
              <a:lnSpc>
                <a:spcPct val="115000"/>
              </a:lnSpc>
              <a:spcBef>
                <a:spcPts val="0"/>
              </a:spcBef>
              <a:buSzPts val="2800"/>
            </a:pPr>
            <a:endParaRPr lang="en-US" b="1" dirty="0"/>
          </a:p>
          <a:p>
            <a:pPr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Example below: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2800"/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125BA-B655-0EC1-9FD7-EF07690C8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833" y="1866694"/>
            <a:ext cx="5502417" cy="1688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33E814-20C6-D1C5-D976-C6DCDEB0E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503" y="411757"/>
            <a:ext cx="5776161" cy="1386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7FBE97-7D87-C98A-0F5B-F2230665D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61" y="3623831"/>
            <a:ext cx="4390324" cy="126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15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8"/>
          <p:cNvSpPr txBox="1">
            <a:spLocks noGrp="1"/>
          </p:cNvSpPr>
          <p:nvPr>
            <p:ph type="title"/>
          </p:nvPr>
        </p:nvSpPr>
        <p:spPr>
          <a:xfrm>
            <a:off x="230589" y="0"/>
            <a:ext cx="8682824" cy="6400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 algn="ctr">
              <a:spcBef>
                <a:spcPts val="0"/>
              </a:spcBef>
              <a:buClr>
                <a:srgbClr val="230A0C"/>
              </a:buClr>
              <a:buSzPts val="4400"/>
            </a:pPr>
            <a:r>
              <a:rPr lang="en-US" b="1" dirty="0"/>
              <a:t>Results Summary: Actionable Insights</a:t>
            </a:r>
            <a:endParaRPr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E0635-3CAB-D7CA-CCBA-4A90237BB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0" y="640080"/>
            <a:ext cx="5820219" cy="666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9300C9-D628-4621-2BF4-FBA2BB4C6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30" y="1454129"/>
            <a:ext cx="6680818" cy="29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43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8"/>
          <p:cNvSpPr txBox="1">
            <a:spLocks noGrp="1"/>
          </p:cNvSpPr>
          <p:nvPr>
            <p:ph type="title"/>
          </p:nvPr>
        </p:nvSpPr>
        <p:spPr>
          <a:xfrm>
            <a:off x="230589" y="0"/>
            <a:ext cx="8682824" cy="6400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 algn="ctr">
              <a:spcBef>
                <a:spcPts val="0"/>
              </a:spcBef>
              <a:buClr>
                <a:srgbClr val="230A0C"/>
              </a:buClr>
              <a:buSzPts val="4400"/>
            </a:pPr>
            <a:r>
              <a:rPr lang="en-US" b="1" dirty="0"/>
              <a:t>Results Summary: Actionable Insights</a:t>
            </a:r>
            <a:endParaRPr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E0635-3CAB-D7CA-CCBA-4A90237BB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0" y="640080"/>
            <a:ext cx="5820219" cy="6662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DF36AD-768D-FFDF-61A7-2E62E2EA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62" y="1569965"/>
            <a:ext cx="6290489" cy="20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62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 algn="ctr">
              <a:spcBef>
                <a:spcPts val="0"/>
              </a:spcBef>
              <a:buClr>
                <a:srgbClr val="230A0C"/>
              </a:buClr>
              <a:buSzPts val="4400"/>
            </a:pPr>
            <a:r>
              <a:rPr lang="en-US" b="1"/>
              <a:t>Next Steps</a:t>
            </a:r>
            <a:endParaRPr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32BA6-EDD7-73F5-233D-1E6939176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10" y="1372794"/>
            <a:ext cx="7478233" cy="20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90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CD79-EF69-C645-9959-2B38C326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523" y="1797122"/>
            <a:ext cx="4626953" cy="839822"/>
          </a:xfrm>
        </p:spPr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350F8-1E56-3B4F-948F-DBEB41109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91880" y="3196034"/>
            <a:ext cx="5194967" cy="1049900"/>
          </a:xfrm>
        </p:spPr>
        <p:txBody>
          <a:bodyPr>
            <a:normAutofit/>
          </a:bodyPr>
          <a:lstStyle/>
          <a:p>
            <a:r>
              <a:rPr lang="pt-BR" sz="1800" dirty="0"/>
              <a:t>© Gia R. Nathan   </a:t>
            </a:r>
          </a:p>
          <a:p>
            <a:r>
              <a:rPr lang="pt-BR" sz="1800" dirty="0"/>
              <a:t>gn1188@nhusd.k12.ca.us</a:t>
            </a:r>
          </a:p>
        </p:txBody>
      </p:sp>
    </p:spTree>
    <p:extLst>
      <p:ext uri="{BB962C8B-B14F-4D97-AF65-F5344CB8AC3E}">
        <p14:creationId xmlns:p14="http://schemas.microsoft.com/office/powerpoint/2010/main" val="3416349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4E7C-F695-23E7-DC25-BDE26F9F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092" y="299183"/>
            <a:ext cx="9296183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Purpose :   FNA Anomaly Detector: </a:t>
            </a:r>
            <a:r>
              <a:rPr lang="en-US" sz="1800" dirty="0"/>
              <a:t>A  diagnostic Application for Cancer Detection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7D247-4C26-E1D8-CEF1-C7E882BBF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784" y="951331"/>
            <a:ext cx="8682430" cy="3376369"/>
          </a:xfrm>
        </p:spPr>
        <p:txBody>
          <a:bodyPr/>
          <a:lstStyle/>
          <a:p>
            <a:r>
              <a:rPr lang="en-US" dirty="0"/>
              <a:t>Breast Cancer is a leading cause of death among women world wide</a:t>
            </a:r>
          </a:p>
          <a:p>
            <a:r>
              <a:rPr lang="en-US" dirty="0"/>
              <a:t>Most patients do not have access to low cost diagnostic tools</a:t>
            </a:r>
          </a:p>
          <a:p>
            <a:r>
              <a:rPr lang="en-US" dirty="0"/>
              <a:t>I want to leverage the power of AI/ML  in building an application which:</a:t>
            </a:r>
          </a:p>
          <a:p>
            <a:pPr lvl="1"/>
            <a:r>
              <a:rPr lang="en-US" dirty="0"/>
              <a:t>Acts like an early warning screening tool for cancer detection  </a:t>
            </a:r>
          </a:p>
          <a:p>
            <a:pPr lvl="1"/>
            <a:r>
              <a:rPr lang="en-US" dirty="0"/>
              <a:t>Augments existing Fine Needle Aspiration Biopsy with detection function </a:t>
            </a:r>
          </a:p>
          <a:p>
            <a:pPr lvl="1"/>
            <a:r>
              <a:rPr lang="en-US" dirty="0"/>
              <a:t>The tool takes features derived  Fine needle Aspiration images to generate actionable insights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DC4E76-DA9A-9757-8AC9-21558D9748FC}"/>
              </a:ext>
            </a:extLst>
          </p:cNvPr>
          <p:cNvGrpSpPr/>
          <p:nvPr/>
        </p:nvGrpSpPr>
        <p:grpSpPr>
          <a:xfrm>
            <a:off x="230784" y="2929466"/>
            <a:ext cx="8712612" cy="1914851"/>
            <a:chOff x="230784" y="2823137"/>
            <a:chExt cx="8712612" cy="191485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EA3516-9BB2-D1DB-D5A0-C5EB31B1F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22087" y="2823137"/>
              <a:ext cx="1621309" cy="1914851"/>
            </a:xfrm>
            <a:prstGeom prst="rect">
              <a:avLst/>
            </a:prstGeom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FA9A01DD-A80B-95E3-F362-ECF6E7E46419}"/>
                </a:ext>
              </a:extLst>
            </p:cNvPr>
            <p:cNvSpPr/>
            <p:nvPr/>
          </p:nvSpPr>
          <p:spPr>
            <a:xfrm>
              <a:off x="2431313" y="3538247"/>
              <a:ext cx="4890774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b="1" dirty="0"/>
                <a:t>Point of Care Diagnostics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D5EF13-BF1A-75B3-D9C1-1CA31BF82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784" y="3011729"/>
              <a:ext cx="2259048" cy="1537671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E9E3C27-96D8-E8A1-2DAA-0AE15A7F16D9}"/>
                </a:ext>
              </a:extLst>
            </p:cNvPr>
            <p:cNvSpPr/>
            <p:nvPr/>
          </p:nvSpPr>
          <p:spPr>
            <a:xfrm>
              <a:off x="3677843" y="3153368"/>
              <a:ext cx="1567553" cy="1254387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FNA 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Anomaly </a:t>
              </a:r>
              <a:br>
                <a:rPr lang="en-US" b="1" dirty="0">
                  <a:solidFill>
                    <a:srgbClr val="002060"/>
                  </a:solidFill>
                </a:rPr>
              </a:br>
              <a:r>
                <a:rPr lang="en-US" b="1" dirty="0">
                  <a:solidFill>
                    <a:srgbClr val="002060"/>
                  </a:solidFill>
                </a:rPr>
                <a:t>Detector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387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7725-9DB5-AAB6-FDD4-2CA0FB88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D356A-08EA-F32E-5EE6-1DA226D724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Cancer Detection from FNA</a:t>
            </a:r>
          </a:p>
        </p:txBody>
      </p:sp>
    </p:spTree>
    <p:extLst>
      <p:ext uri="{BB962C8B-B14F-4D97-AF65-F5344CB8AC3E}">
        <p14:creationId xmlns:p14="http://schemas.microsoft.com/office/powerpoint/2010/main" val="1287798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93B1B-EE98-F9A8-17B4-0948C8BE4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32" y="192489"/>
            <a:ext cx="8682824" cy="640080"/>
          </a:xfrm>
        </p:spPr>
        <p:txBody>
          <a:bodyPr/>
          <a:lstStyle/>
          <a:p>
            <a:r>
              <a:rPr lang="en-US" dirty="0"/>
              <a:t>Problem Statement:  Breast Cancer  &amp; Mortality Rates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7CDE5-48CB-D2C2-C506-48A0837F9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117" y="781336"/>
            <a:ext cx="4972278" cy="3873618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Breast cancer is the leading cause of cancer mortality (death) among women in most countries in the world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More than 680,000 breast cancer deaths occurred worldwide in 2020 (most recent data available).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Breast cancer is the most common cause of cancer mortality among women in developing countries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Early detection and intervention is the key to survival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Physicians express the need for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Simple, low cost diagnostic  screening tools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Paired with smart communication devices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Universally available platform (Geographies etc.)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High Level of accuracy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Backward Compatibility and Complementary to existing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C8BED-E27C-99B4-D7DC-B55F7ABF802B}"/>
              </a:ext>
            </a:extLst>
          </p:cNvPr>
          <p:cNvSpPr txBox="1"/>
          <p:nvPr/>
        </p:nvSpPr>
        <p:spPr>
          <a:xfrm>
            <a:off x="230589" y="4782383"/>
            <a:ext cx="6404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</a:t>
            </a:r>
            <a:r>
              <a:rPr lang="en-US" sz="900" b="1" dirty="0" err="1">
                <a:solidFill>
                  <a:srgbClr val="002060"/>
                </a:solidFill>
              </a:rPr>
              <a:t>n.b:</a:t>
            </a:r>
            <a:r>
              <a:rPr lang="en-US" sz="900" b="1" dirty="0" err="1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en-US" sz="900" b="1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&amp; Diagrams Source: </a:t>
            </a:r>
            <a:r>
              <a:rPr lang="en-US" sz="900" b="1" dirty="0">
                <a:solidFill>
                  <a:srgbClr val="002060"/>
                </a:solidFill>
                <a:hlinkClick r:id="rId3"/>
              </a:rPr>
              <a:t>Susan G. Komen Foundation</a:t>
            </a:r>
            <a:endParaRPr lang="en-US" dirty="0">
              <a:solidFill>
                <a:srgbClr val="00206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41FAA3-50E0-456C-46CF-AB219D81EB16}"/>
              </a:ext>
            </a:extLst>
          </p:cNvPr>
          <p:cNvGrpSpPr/>
          <p:nvPr/>
        </p:nvGrpSpPr>
        <p:grpSpPr>
          <a:xfrm>
            <a:off x="5438449" y="781336"/>
            <a:ext cx="2911435" cy="4052281"/>
            <a:chOff x="4977923" y="730102"/>
            <a:chExt cx="2614591" cy="3683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2647B6-6FA6-C7C0-EC7A-4A7394C30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7923" y="730102"/>
              <a:ext cx="2614590" cy="2661073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B36905-6380-A46D-DE3E-0CA0A632B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7923" y="3477131"/>
              <a:ext cx="2614591" cy="936267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4855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93B1B-EE98-F9A8-17B4-0948C8BE4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32" y="192489"/>
            <a:ext cx="8682824" cy="640080"/>
          </a:xfrm>
        </p:spPr>
        <p:txBody>
          <a:bodyPr/>
          <a:lstStyle/>
          <a:p>
            <a:r>
              <a:rPr lang="en-US" dirty="0"/>
              <a:t>Problem Statement:  Breast Cancer &amp; Mortality Rates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C8BED-E27C-99B4-D7DC-B55F7ABF802B}"/>
              </a:ext>
            </a:extLst>
          </p:cNvPr>
          <p:cNvSpPr txBox="1"/>
          <p:nvPr/>
        </p:nvSpPr>
        <p:spPr>
          <a:xfrm>
            <a:off x="230589" y="4782383"/>
            <a:ext cx="6404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</a:t>
            </a:r>
            <a:r>
              <a:rPr lang="en-US" sz="900" b="1" dirty="0" err="1">
                <a:solidFill>
                  <a:srgbClr val="002060"/>
                </a:solidFill>
              </a:rPr>
              <a:t>n.b:</a:t>
            </a:r>
            <a:r>
              <a:rPr lang="en-US" sz="900" b="1" dirty="0" err="1">
                <a:solidFill>
                  <a:srgbClr val="002060"/>
                </a:solidFill>
                <a:hlinkClick r:id="rId2"/>
              </a:rPr>
              <a:t>Data</a:t>
            </a:r>
            <a:r>
              <a:rPr lang="en-US" sz="900" b="1" dirty="0">
                <a:solidFill>
                  <a:srgbClr val="002060"/>
                </a:solidFill>
                <a:hlinkClick r:id="rId2"/>
              </a:rPr>
              <a:t> &amp; Diagrams Source: Susan G. Komen Foundation</a:t>
            </a:r>
            <a:endParaRPr lang="en-US" dirty="0">
              <a:solidFill>
                <a:srgbClr val="00206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F38759-4612-EFAD-16C5-55F1296FF6FE}"/>
              </a:ext>
            </a:extLst>
          </p:cNvPr>
          <p:cNvGrpSpPr/>
          <p:nvPr/>
        </p:nvGrpSpPr>
        <p:grpSpPr>
          <a:xfrm>
            <a:off x="590575" y="832569"/>
            <a:ext cx="7962849" cy="3714573"/>
            <a:chOff x="327944" y="829652"/>
            <a:chExt cx="7962849" cy="37145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4909EAD-6D7A-90D6-68A6-27A203C4D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944" y="832569"/>
              <a:ext cx="4431454" cy="371165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B91E62-70C7-8B78-E96D-4CE5A571A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7313" y="829652"/>
              <a:ext cx="2793480" cy="3714573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48762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7725-9DB5-AAB6-FDD4-2CA0FB88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D356A-08EA-F32E-5EE6-1DA226D724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7900" y="2779220"/>
            <a:ext cx="5834630" cy="499159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1800" dirty="0"/>
              <a:t>Machine Learning Based Diagnostic Tool </a:t>
            </a:r>
          </a:p>
        </p:txBody>
      </p:sp>
    </p:spTree>
    <p:extLst>
      <p:ext uri="{BB962C8B-B14F-4D97-AF65-F5344CB8AC3E}">
        <p14:creationId xmlns:p14="http://schemas.microsoft.com/office/powerpoint/2010/main" val="3505629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93B1B-EE98-F9A8-17B4-0948C8BE4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32" y="192489"/>
            <a:ext cx="8682824" cy="640080"/>
          </a:xfrm>
        </p:spPr>
        <p:txBody>
          <a:bodyPr/>
          <a:lstStyle/>
          <a:p>
            <a:r>
              <a:rPr lang="en-US" dirty="0"/>
              <a:t>My Solution: FNA Anomaly Detector &amp; What it Does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7CDE5-48CB-D2C2-C506-48A0837F9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438" y="662939"/>
            <a:ext cx="8677618" cy="393032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FNA AD Functions: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Aggregates a Patient’s FNA Biopsy data from a database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Develops an ML Model on the FNA image data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Generates Early Warning and Recommendations on mitigation plan 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Generates progress report on the patient’s biopsy during and after the treatment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FNA Detector Features: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Suggest potential ways to prevent the customer default: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By flagging high interest debt by with a set of actions/recommendations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Real time monitoring with a workflow engine to trigger alerts and actions 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Auto-scheduling payments based on pre-determined thresholds.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Simple intuitive Interface  via  Phone App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Back End Software as a Service Platform for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F0B44-5072-D39D-1ADF-8BA0B8E40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304" y="3884428"/>
            <a:ext cx="3769258" cy="82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71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93B1B-EE98-F9A8-17B4-0948C8BE4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32" y="192489"/>
            <a:ext cx="8682824" cy="640080"/>
          </a:xfrm>
        </p:spPr>
        <p:txBody>
          <a:bodyPr/>
          <a:lstStyle/>
          <a:p>
            <a:r>
              <a:rPr lang="en-US" dirty="0"/>
              <a:t>FNA Anomaly Detector : High Level Overview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7CDE5-48CB-D2C2-C506-48A0837F9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437" y="662939"/>
            <a:ext cx="7189397" cy="39303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The basic idea is to develop a classifier that takes in fine needle aspirate data and classifies it with a positive label (in case it’s an “anomaly”)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Assigns the numeric value of +1 (one), and a negative label (“for normal cells”) assigns the numeric value of -1 (minus one) for a benign cell sample.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 a real application the embedded classifier module is called by a diagnostic application on a medical device such as a laboratory analysis machine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Analytics module prints out details of the FNA test results when it gets a anomaly detected message from the classifier.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D7992-2172-F9C5-C70A-CEAEC6DA3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800" y="3820633"/>
            <a:ext cx="4100303" cy="90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10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IPI">
      <a:dk1>
        <a:srgbClr val="000000"/>
      </a:dk1>
      <a:lt1>
        <a:srgbClr val="FFFFFF"/>
      </a:lt1>
      <a:dk2>
        <a:srgbClr val="192F58"/>
      </a:dk2>
      <a:lt2>
        <a:srgbClr val="E6E7E5"/>
      </a:lt2>
      <a:accent1>
        <a:srgbClr val="FE9E19"/>
      </a:accent1>
      <a:accent2>
        <a:srgbClr val="192F58"/>
      </a:accent2>
      <a:accent3>
        <a:srgbClr val="999B9D"/>
      </a:accent3>
      <a:accent4>
        <a:srgbClr val="8795AA"/>
      </a:accent4>
      <a:accent5>
        <a:srgbClr val="3379B6"/>
      </a:accent5>
      <a:accent6>
        <a:srgbClr val="333333"/>
      </a:accent6>
      <a:hlink>
        <a:srgbClr val="E66828"/>
      </a:hlink>
      <a:folHlink>
        <a:srgbClr val="4163AA"/>
      </a:folHlink>
    </a:clrScheme>
    <a:fontScheme name="IPI 2022 Lato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EB2086D0-8024-5842-B7F9-05AFB7E95109}" vid="{7337061E-0372-1C41-B208-86078431B0FF}"/>
    </a:ext>
  </a:extLst>
</a:theme>
</file>

<file path=ppt/theme/theme2.xml><?xml version="1.0" encoding="utf-8"?>
<a:theme xmlns:a="http://schemas.openxmlformats.org/drawingml/2006/main" name="2_Office Theme">
  <a:themeElements>
    <a:clrScheme name="IPI">
      <a:dk1>
        <a:srgbClr val="000000"/>
      </a:dk1>
      <a:lt1>
        <a:srgbClr val="FFFFFF"/>
      </a:lt1>
      <a:dk2>
        <a:srgbClr val="192F58"/>
      </a:dk2>
      <a:lt2>
        <a:srgbClr val="E6E7E5"/>
      </a:lt2>
      <a:accent1>
        <a:srgbClr val="FE9E19"/>
      </a:accent1>
      <a:accent2>
        <a:srgbClr val="192F58"/>
      </a:accent2>
      <a:accent3>
        <a:srgbClr val="999B9D"/>
      </a:accent3>
      <a:accent4>
        <a:srgbClr val="8795AA"/>
      </a:accent4>
      <a:accent5>
        <a:srgbClr val="3379B6"/>
      </a:accent5>
      <a:accent6>
        <a:srgbClr val="333333"/>
      </a:accent6>
      <a:hlink>
        <a:srgbClr val="E66828"/>
      </a:hlink>
      <a:folHlink>
        <a:srgbClr val="4163AA"/>
      </a:folHlink>
    </a:clrScheme>
    <a:fontScheme name="IPI 2022 Lato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EB2086D0-8024-5842-B7F9-05AFB7E95109}" vid="{7337061E-0372-1C41-B208-86078431B0FF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1222</Words>
  <Application>Microsoft Office PowerPoint</Application>
  <PresentationFormat>On-screen Show (16:9)</PresentationFormat>
  <Paragraphs>161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Lato</vt:lpstr>
      <vt:lpstr>Open Sans</vt:lpstr>
      <vt:lpstr>System Font Regular</vt:lpstr>
      <vt:lpstr>Wingdings</vt:lpstr>
      <vt:lpstr>1_Office Theme</vt:lpstr>
      <vt:lpstr>2_Office Theme</vt:lpstr>
      <vt:lpstr>FNA Anomaly Detector   Using Machine Learning   for  Breast Cancer Detection</vt:lpstr>
      <vt:lpstr>PowerPoint Presentation</vt:lpstr>
      <vt:lpstr>Project Purpose :   FNA Anomaly Detector: A  diagnostic Application for Cancer Detection </vt:lpstr>
      <vt:lpstr>Problem Statement</vt:lpstr>
      <vt:lpstr>Problem Statement:  Breast Cancer  &amp; Mortality Rates</vt:lpstr>
      <vt:lpstr>Problem Statement:  Breast Cancer &amp; Mortality Rates </vt:lpstr>
      <vt:lpstr>Solution Overview</vt:lpstr>
      <vt:lpstr>My Solution: FNA Anomaly Detector &amp; What it Does  </vt:lpstr>
      <vt:lpstr>FNA Anomaly Detector : High Level Overview  </vt:lpstr>
      <vt:lpstr>Machine Learning Based Solution:  FNA Anomaly Detector for  Cancer Detection</vt:lpstr>
      <vt:lpstr>Fine Needle Aspiration </vt:lpstr>
      <vt:lpstr>Machine Learning (ML) for FNA Anomaly Detection</vt:lpstr>
      <vt:lpstr>Methodology Used</vt:lpstr>
      <vt:lpstr>Methodology Used</vt:lpstr>
      <vt:lpstr>Methodology Used</vt:lpstr>
      <vt:lpstr>Logistic Regression Explained </vt:lpstr>
      <vt:lpstr>Logistic Regression Explained </vt:lpstr>
      <vt:lpstr>Logistic Regression Explained </vt:lpstr>
      <vt:lpstr>Methodology Used</vt:lpstr>
      <vt:lpstr>Result Summary</vt:lpstr>
      <vt:lpstr>Results Summary: Actionable Insights</vt:lpstr>
      <vt:lpstr>Results Summary: Actionable Insights</vt:lpstr>
      <vt:lpstr>Next Steps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Shaji Nathan</dc:creator>
  <cp:lastModifiedBy>Shaji Ravindranathan</cp:lastModifiedBy>
  <cp:revision>32</cp:revision>
  <dcterms:modified xsi:type="dcterms:W3CDTF">2023-10-22T00:55:41Z</dcterms:modified>
</cp:coreProperties>
</file>